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25"/>
  </p:notesMasterIdLst>
  <p:sldIdLst>
    <p:sldId id="379" r:id="rId2"/>
    <p:sldId id="381" r:id="rId3"/>
    <p:sldId id="318" r:id="rId4"/>
    <p:sldId id="363" r:id="rId5"/>
    <p:sldId id="360" r:id="rId6"/>
    <p:sldId id="417" r:id="rId7"/>
    <p:sldId id="432" r:id="rId8"/>
    <p:sldId id="425" r:id="rId9"/>
    <p:sldId id="407" r:id="rId10"/>
    <p:sldId id="447" r:id="rId11"/>
    <p:sldId id="385" r:id="rId12"/>
    <p:sldId id="427" r:id="rId13"/>
    <p:sldId id="415" r:id="rId14"/>
    <p:sldId id="388" r:id="rId15"/>
    <p:sldId id="393" r:id="rId16"/>
    <p:sldId id="445" r:id="rId17"/>
    <p:sldId id="437" r:id="rId18"/>
    <p:sldId id="434" r:id="rId19"/>
    <p:sldId id="439" r:id="rId20"/>
    <p:sldId id="408" r:id="rId21"/>
    <p:sldId id="448" r:id="rId22"/>
    <p:sldId id="424" r:id="rId23"/>
    <p:sldId id="3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71531"/>
    <a:srgbClr val="172741"/>
    <a:srgbClr val="000099"/>
    <a:srgbClr val="FFFFCC"/>
    <a:srgbClr val="0000CC"/>
    <a:srgbClr val="92D050"/>
    <a:srgbClr val="F98C61"/>
    <a:srgbClr val="104C7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2276" autoAdjust="0"/>
  </p:normalViewPr>
  <p:slideViewPr>
    <p:cSldViewPr snapToGrid="0">
      <p:cViewPr varScale="1">
        <p:scale>
          <a:sx n="84" d="100"/>
          <a:sy n="84" d="100"/>
        </p:scale>
        <p:origin x="21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48005-6B73-4EB2-88BB-03E3D1F0D0EF}" type="datetimeFigureOut">
              <a:rPr lang="it-IT" smtClean="0"/>
              <a:t>25/10/2018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F1DBC-E848-4087-992A-178919F192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571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F1DBC-E848-4087-992A-178919F192D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96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7330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75516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6661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93064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32895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32384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45749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1611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2938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6770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20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4953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6218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9293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9396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457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241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5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B3E37CF-60CA-4F7E-AC7F-8886A49B619B}" type="datetimeFigureOut">
              <a:rPr lang="es-CO" smtClean="0"/>
              <a:t>25/10/2018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0031B0-5D57-425A-B543-A3B7CBF5E319}" type="slidenum">
              <a:rPr lang="es-CO" smtClean="0"/>
              <a:t>‹N›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512796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hyperlink" Target="https://www.letteraperta.it/?ddownload=197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letteraperta.it/?ddownload=3004" TargetMode="External"/><Relationship Id="rId5" Type="http://schemas.openxmlformats.org/officeDocument/2006/relationships/hyperlink" Target="https://www.letteraperta.it/?ddownload=2987" TargetMode="External"/><Relationship Id="rId4" Type="http://schemas.openxmlformats.org/officeDocument/2006/relationships/hyperlink" Target="https://www.letteraperta.it/?ddownload=197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tteraperta.it/?ddownload=1892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letteraperta.i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2">
            <a:extLst>
              <a:ext uri="{FF2B5EF4-FFF2-40B4-BE49-F238E27FC236}">
                <a16:creationId xmlns:a16="http://schemas.microsoft.com/office/drawing/2014/main" id="{E9420BFD-0314-4B69-9B53-67C832B3152C}"/>
              </a:ext>
            </a:extLst>
          </p:cNvPr>
          <p:cNvSpPr/>
          <p:nvPr/>
        </p:nvSpPr>
        <p:spPr>
          <a:xfrm>
            <a:off x="10201857" y="0"/>
            <a:ext cx="41389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solidFill>
                  <a:prstClr val="white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9" name="Rectángulo: biselado 8">
            <a:extLst>
              <a:ext uri="{FF2B5EF4-FFF2-40B4-BE49-F238E27FC236}">
                <a16:creationId xmlns:a16="http://schemas.microsoft.com/office/drawing/2014/main" id="{9DA6E5FF-A2DC-49FA-A17A-14D863CE65E7}"/>
              </a:ext>
            </a:extLst>
          </p:cNvPr>
          <p:cNvSpPr/>
          <p:nvPr/>
        </p:nvSpPr>
        <p:spPr>
          <a:xfrm>
            <a:off x="1524000" y="4711690"/>
            <a:ext cx="4444064" cy="2149018"/>
          </a:xfrm>
          <a:prstGeom prst="bevel">
            <a:avLst/>
          </a:prstGeom>
          <a:solidFill>
            <a:srgbClr val="92D050"/>
          </a:solidFill>
          <a:ln w="19050" cap="rnd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s-CO" sz="4400" b="1" kern="0" dirty="0">
                <a:ln w="19050"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ahnschrift Ligh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4400" b="1" kern="0" dirty="0" err="1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Risposte</a:t>
            </a:r>
            <a:r>
              <a:rPr lang="es-CO" sz="4400" b="1" kern="0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4400" b="1" kern="0" dirty="0" err="1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alle</a:t>
            </a:r>
            <a:r>
              <a:rPr lang="es-CO" sz="4400" b="1" kern="0" dirty="0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4400" b="1" kern="0" dirty="0" err="1">
                <a:ln w="19050">
                  <a:solidFill>
                    <a:schemeClr val="bg1"/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obiezioni</a:t>
            </a:r>
            <a:endParaRPr lang="es-CO" sz="4800" b="1" kern="0" dirty="0">
              <a:ln w="19050">
                <a:solidFill>
                  <a:schemeClr val="bg1"/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ángulo 2">
            <a:extLst>
              <a:ext uri="{FF2B5EF4-FFF2-40B4-BE49-F238E27FC236}">
                <a16:creationId xmlns:a16="http://schemas.microsoft.com/office/drawing/2014/main" id="{9F225489-C05D-4941-A210-7CB95214C71D}"/>
              </a:ext>
            </a:extLst>
          </p:cNvPr>
          <p:cNvSpPr/>
          <p:nvPr/>
        </p:nvSpPr>
        <p:spPr>
          <a:xfrm>
            <a:off x="1524000" y="1"/>
            <a:ext cx="4444064" cy="470898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1200" b="1" dirty="0">
              <a:effectLst>
                <a:outerShdw blurRad="50800" dist="50800" dir="5400000" algn="ctr" rotWithShape="0">
                  <a:schemeClr val="bg1"/>
                </a:outerShdw>
              </a:effectLst>
              <a:latin typeface="Bahnschrift SemiLight SemiConde" panose="020B0502040204020203" pitchFamily="34" charset="0"/>
            </a:endParaRPr>
          </a:p>
          <a:p>
            <a:pPr algn="ctr"/>
            <a:r>
              <a:rPr lang="it-IT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ahnschrift SemiCondensed" panose="020B0502040204020203" pitchFamily="34" charset="0"/>
              </a:rPr>
              <a:t>In un PowerPoint </a:t>
            </a:r>
          </a:p>
          <a:p>
            <a:pPr algn="ctr"/>
            <a:r>
              <a:rPr lang="it-IT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ahnschrift SemiCondensed" panose="020B0502040204020203" pitchFamily="34" charset="0"/>
              </a:rPr>
              <a:t>anteriore è stato esaminato l’anno  della crocifissione di Cristo. Oggi valutiamo le obiezioni e le risposte che si possono </a:t>
            </a:r>
          </a:p>
          <a:p>
            <a:pPr algn="ctr"/>
            <a:r>
              <a:rPr lang="it-IT" sz="36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ahnschrift SemiCondensed" panose="020B0502040204020203" pitchFamily="34" charset="0"/>
              </a:rPr>
              <a:t>dare in merito.</a:t>
            </a:r>
            <a:endParaRPr lang="es-ES" sz="4400" b="1" dirty="0">
              <a:latin typeface="Bahnschrift SemiCondensed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4269964-2479-4DF2-9D5B-DC532BE07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4" y="1"/>
            <a:ext cx="4699936" cy="6858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FDB4F2F-2F59-4CC5-B36D-5763C23FE48E}"/>
              </a:ext>
            </a:extLst>
          </p:cNvPr>
          <p:cNvSpPr>
            <a:spLocks/>
          </p:cNvSpPr>
          <p:nvPr/>
        </p:nvSpPr>
        <p:spPr bwMode="auto">
          <a:xfrm>
            <a:off x="1919172" y="4693564"/>
            <a:ext cx="3653721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3429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UY" sz="18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ucida Grande" charset="0"/>
              </a:rPr>
              <a:t>Fare </a:t>
            </a:r>
            <a:r>
              <a:rPr lang="en-US" altLang="es-UY" sz="18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ucida Grande" charset="0"/>
              </a:rPr>
              <a:t>clic</a:t>
            </a:r>
            <a:r>
              <a:rPr lang="en-US" altLang="es-UY" sz="18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ucida Grande" charset="0"/>
              </a:rPr>
              <a:t> per </a:t>
            </a:r>
            <a:r>
              <a:rPr lang="en-US" altLang="es-UY" sz="1800" dirty="0" err="1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ucida Grande" charset="0"/>
              </a:rPr>
              <a:t>avanzare</a:t>
            </a:r>
            <a:endParaRPr lang="en-US" altLang="es-UY" sz="1800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Lucida Grande" charset="0"/>
            </a:endParaRPr>
          </a:p>
        </p:txBody>
      </p:sp>
      <p:sp>
        <p:nvSpPr>
          <p:cNvPr id="10" name="Rectángulo 2">
            <a:extLst>
              <a:ext uri="{FF2B5EF4-FFF2-40B4-BE49-F238E27FC236}">
                <a16:creationId xmlns:a16="http://schemas.microsoft.com/office/drawing/2014/main" id="{EF7921FA-E728-4780-BBD3-623D723DD55A}"/>
              </a:ext>
            </a:extLst>
          </p:cNvPr>
          <p:cNvSpPr/>
          <p:nvPr/>
        </p:nvSpPr>
        <p:spPr>
          <a:xfrm>
            <a:off x="1524000" y="4125561"/>
            <a:ext cx="729626" cy="584775"/>
          </a:xfrm>
          <a:prstGeom prst="rect">
            <a:avLst/>
          </a:prstGeom>
          <a:solidFill>
            <a:srgbClr val="CC3300"/>
          </a:solidFill>
          <a:ln w="1587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200" b="1" kern="0" dirty="0">
                <a:ln w="0" cap="flat">
                  <a:solidFill>
                    <a:schemeClr val="bg1"/>
                  </a:solidFill>
                </a:ln>
                <a:effectLst>
                  <a:glow>
                    <a:srgbClr val="17406D"/>
                  </a:glow>
                </a:effectLst>
                <a:latin typeface="Cambria" panose="02040503050406030204" pitchFamily="18" charset="0"/>
              </a:rPr>
              <a:t>23</a:t>
            </a:r>
          </a:p>
        </p:txBody>
      </p:sp>
      <p:pic>
        <p:nvPicPr>
          <p:cNvPr id="8" name="Imagen 3">
            <a:extLst>
              <a:ext uri="{FF2B5EF4-FFF2-40B4-BE49-F238E27FC236}">
                <a16:creationId xmlns:a16="http://schemas.microsoft.com/office/drawing/2014/main" id="{F3D664AE-A85D-4B42-891D-52BEF0E4B6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973" y="1123702"/>
            <a:ext cx="750779" cy="72616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8710D1E-BE3D-42F1-8C4C-7C13DEFA3484}"/>
              </a:ext>
            </a:extLst>
          </p:cNvPr>
          <p:cNvSpPr txBox="1"/>
          <p:nvPr/>
        </p:nvSpPr>
        <p:spPr>
          <a:xfrm>
            <a:off x="6034451" y="4847481"/>
            <a:ext cx="461903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Bahnschrift SemiBold SemiConden" panose="020B0502040204020203" pitchFamily="34" charset="0"/>
              </a:rPr>
              <a:t>Venuta l’ora sesta, si fecero tenebre su tutto il paese, </a:t>
            </a:r>
          </a:p>
          <a:p>
            <a:pPr algn="ctr"/>
            <a:r>
              <a:rPr lang="it-IT" sz="3200" dirty="0">
                <a:latin typeface="Bahnschrift SemiBold SemiConden" panose="020B0502040204020203" pitchFamily="34" charset="0"/>
              </a:rPr>
              <a:t>fino all’ora nona.</a:t>
            </a:r>
          </a:p>
          <a:p>
            <a:pPr algn="ctr"/>
            <a:r>
              <a:rPr lang="it-IT" sz="2000" dirty="0">
                <a:latin typeface="Bahnschrift SemiBold SemiConden" panose="020B0502040204020203" pitchFamily="34" charset="0"/>
              </a:rPr>
              <a:t>Marco 15:33</a:t>
            </a:r>
          </a:p>
        </p:txBody>
      </p:sp>
    </p:spTree>
    <p:extLst>
      <p:ext uri="{BB962C8B-B14F-4D97-AF65-F5344CB8AC3E}">
        <p14:creationId xmlns:p14="http://schemas.microsoft.com/office/powerpoint/2010/main" val="33469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F14FECE-254E-46C1-AA30-DFFD7E700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991" y="-3313"/>
            <a:ext cx="6861313" cy="686131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3F6AE30-9379-4E00-9F84-5EBA20D01E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12" y="2498358"/>
            <a:ext cx="2414158" cy="2421703"/>
          </a:xfrm>
          <a:prstGeom prst="rect">
            <a:avLst/>
          </a:prstGeom>
        </p:spPr>
      </p:pic>
      <p:sp>
        <p:nvSpPr>
          <p:cNvPr id="4" name="Rectángulo 2">
            <a:extLst>
              <a:ext uri="{FF2B5EF4-FFF2-40B4-BE49-F238E27FC236}">
                <a16:creationId xmlns:a16="http://schemas.microsoft.com/office/drawing/2014/main" id="{27C792F7-0F30-4750-88C2-8A445288E06F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ED100D-79A2-4B84-97D9-3C469C7013A9}"/>
              </a:ext>
            </a:extLst>
          </p:cNvPr>
          <p:cNvSpPr txBox="1"/>
          <p:nvPr/>
        </p:nvSpPr>
        <p:spPr>
          <a:xfrm>
            <a:off x="8666118" y="3081322"/>
            <a:ext cx="164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Luna nuova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402D2F7-85FC-4703-AAB7-9D14D857C1F1}"/>
              </a:ext>
            </a:extLst>
          </p:cNvPr>
          <p:cNvSpPr txBox="1"/>
          <p:nvPr/>
        </p:nvSpPr>
        <p:spPr>
          <a:xfrm>
            <a:off x="8266125" y="1783386"/>
            <a:ext cx="164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Luna crescente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A1E6787-D680-48DB-9589-45F2ED26C93E}"/>
              </a:ext>
            </a:extLst>
          </p:cNvPr>
          <p:cNvSpPr txBox="1"/>
          <p:nvPr/>
        </p:nvSpPr>
        <p:spPr>
          <a:xfrm>
            <a:off x="6047404" y="1098850"/>
            <a:ext cx="164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Primo quarto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9AD4D2-478E-44A5-B6C7-D8F2AEE588CC}"/>
              </a:ext>
            </a:extLst>
          </p:cNvPr>
          <p:cNvSpPr txBox="1"/>
          <p:nvPr/>
        </p:nvSpPr>
        <p:spPr>
          <a:xfrm>
            <a:off x="2323634" y="1644887"/>
            <a:ext cx="164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Luna crescente</a:t>
            </a:r>
          </a:p>
          <a:p>
            <a:pPr algn="ctr"/>
            <a:r>
              <a:rPr lang="it-IT" dirty="0"/>
              <a:t>gibbosa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B6E4F8-2B9D-41CF-AD46-B63099706FB9}"/>
              </a:ext>
            </a:extLst>
          </p:cNvPr>
          <p:cNvSpPr txBox="1"/>
          <p:nvPr/>
        </p:nvSpPr>
        <p:spPr>
          <a:xfrm>
            <a:off x="1817069" y="3081323"/>
            <a:ext cx="164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Luna piena</a:t>
            </a:r>
          </a:p>
          <a:p>
            <a:pPr algn="ctr"/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E0F71CD-1811-44DF-A82D-D390FCAC099E}"/>
              </a:ext>
            </a:extLst>
          </p:cNvPr>
          <p:cNvSpPr txBox="1"/>
          <p:nvPr/>
        </p:nvSpPr>
        <p:spPr>
          <a:xfrm>
            <a:off x="2276129" y="5213115"/>
            <a:ext cx="164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Luna calante</a:t>
            </a:r>
          </a:p>
          <a:p>
            <a:pPr algn="ctr"/>
            <a:r>
              <a:rPr lang="it-IT" dirty="0"/>
              <a:t>gibbosa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5D138D7-F426-4166-8E03-9BBF22C0CFDE}"/>
              </a:ext>
            </a:extLst>
          </p:cNvPr>
          <p:cNvSpPr txBox="1"/>
          <p:nvPr/>
        </p:nvSpPr>
        <p:spPr>
          <a:xfrm>
            <a:off x="5630676" y="5793553"/>
            <a:ext cx="164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Ultimo quarto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E99F68C-9E53-4681-9BBA-F7E03C2E1228}"/>
              </a:ext>
            </a:extLst>
          </p:cNvPr>
          <p:cNvSpPr txBox="1"/>
          <p:nvPr/>
        </p:nvSpPr>
        <p:spPr>
          <a:xfrm>
            <a:off x="7255659" y="5337572"/>
            <a:ext cx="164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Luna calante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467490FD-AC56-4CC8-9C96-5140C9D814F8}"/>
              </a:ext>
            </a:extLst>
          </p:cNvPr>
          <p:cNvSpPr>
            <a:spLocks/>
          </p:cNvSpPr>
          <p:nvPr/>
        </p:nvSpPr>
        <p:spPr bwMode="auto">
          <a:xfrm>
            <a:off x="4929112" y="1953180"/>
            <a:ext cx="2570635" cy="4924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defTabSz="3429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UY" sz="1600" b="1" dirty="0" err="1">
                <a:solidFill>
                  <a:srgbClr val="FFFF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Lucida Grande" charset="0"/>
              </a:rPr>
              <a:t>Osserva</a:t>
            </a:r>
            <a:r>
              <a:rPr lang="en-US" altLang="es-UY" sz="1600" b="1" dirty="0">
                <a:solidFill>
                  <a:srgbClr val="FFFF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Lucida Grande" charset="0"/>
              </a:rPr>
              <a:t> prima </a:t>
            </a:r>
            <a:r>
              <a:rPr lang="en-US" altLang="es-UY" sz="1600" b="1" dirty="0" err="1">
                <a:solidFill>
                  <a:srgbClr val="FFFF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Lucida Grande" charset="0"/>
              </a:rPr>
              <a:t>l’animazione</a:t>
            </a:r>
            <a:r>
              <a:rPr lang="en-US" altLang="es-UY" sz="1600" b="1" dirty="0">
                <a:solidFill>
                  <a:srgbClr val="FFFF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Lucida Grande" charset="0"/>
              </a:rPr>
              <a:t>. Fai poi </a:t>
            </a:r>
            <a:r>
              <a:rPr lang="en-US" altLang="es-UY" sz="1600" b="1" dirty="0" err="1">
                <a:solidFill>
                  <a:srgbClr val="FFFF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Lucida Grande" charset="0"/>
              </a:rPr>
              <a:t>clic</a:t>
            </a:r>
            <a:r>
              <a:rPr lang="en-US" altLang="es-UY" sz="1600" b="1" dirty="0">
                <a:solidFill>
                  <a:srgbClr val="FFFF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Lucida Grande" charset="0"/>
              </a:rPr>
              <a:t> per </a:t>
            </a:r>
            <a:r>
              <a:rPr lang="en-US" altLang="es-UY" sz="1600" b="1" dirty="0" err="1">
                <a:solidFill>
                  <a:srgbClr val="FFFF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Lucida Grande" charset="0"/>
              </a:rPr>
              <a:t>avanzare</a:t>
            </a:r>
            <a:r>
              <a:rPr lang="en-US" altLang="es-UY" sz="1600" b="1" dirty="0">
                <a:solidFill>
                  <a:srgbClr val="FFFF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Lucida Grande" charset="0"/>
              </a:rPr>
              <a:t>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BF50B29-7DA1-41E1-B803-E6D61602D4FE}"/>
              </a:ext>
            </a:extLst>
          </p:cNvPr>
          <p:cNvSpPr txBox="1"/>
          <p:nvPr/>
        </p:nvSpPr>
        <p:spPr>
          <a:xfrm>
            <a:off x="2008890" y="3429000"/>
            <a:ext cx="1308449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NISAN 14</a:t>
            </a:r>
            <a:endParaRPr lang="it-IT" sz="2000" b="1" dirty="0">
              <a:solidFill>
                <a:srgbClr val="FFFF00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6E5C514-11A2-428A-9241-76C0770F7068}"/>
              </a:ext>
            </a:extLst>
          </p:cNvPr>
          <p:cNvSpPr txBox="1"/>
          <p:nvPr/>
        </p:nvSpPr>
        <p:spPr>
          <a:xfrm>
            <a:off x="8846146" y="3429000"/>
            <a:ext cx="130844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NISAN 1</a:t>
            </a:r>
            <a:endParaRPr lang="it-IT" sz="2000" b="1" dirty="0">
              <a:solidFill>
                <a:srgbClr val="FFFF00"/>
              </a:solidFill>
            </a:endParaRPr>
          </a:p>
        </p:txBody>
      </p:sp>
      <p:sp>
        <p:nvSpPr>
          <p:cNvPr id="24" name="Freccia in su 23">
            <a:extLst>
              <a:ext uri="{FF2B5EF4-FFF2-40B4-BE49-F238E27FC236}">
                <a16:creationId xmlns:a16="http://schemas.microsoft.com/office/drawing/2014/main" id="{E04C4329-B8B4-4142-949F-C24E3D29411F}"/>
              </a:ext>
            </a:extLst>
          </p:cNvPr>
          <p:cNvSpPr/>
          <p:nvPr/>
        </p:nvSpPr>
        <p:spPr>
          <a:xfrm rot="16200000">
            <a:off x="7512135" y="1972461"/>
            <a:ext cx="327796" cy="610924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FCB0422-469D-4B34-B9F7-54FC54485C6C}"/>
              </a:ext>
            </a:extLst>
          </p:cNvPr>
          <p:cNvSpPr txBox="1"/>
          <p:nvPr/>
        </p:nvSpPr>
        <p:spPr>
          <a:xfrm>
            <a:off x="1917936" y="221422"/>
            <a:ext cx="35234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LE FASI LUNARI </a:t>
            </a:r>
          </a:p>
          <a:p>
            <a:r>
              <a:rPr lang="it-IT" sz="2000" dirty="0"/>
              <a:t>CON ANIMAZIONE COME VISTE</a:t>
            </a:r>
          </a:p>
          <a:p>
            <a:r>
              <a:rPr lang="it-IT" sz="2000" dirty="0"/>
              <a:t>DALL’EMISFERO BOREALE</a:t>
            </a:r>
          </a:p>
          <a:p>
            <a:r>
              <a:rPr lang="it-IT" sz="2000" dirty="0"/>
              <a:t>Fonte: Wikipedia</a:t>
            </a:r>
          </a:p>
        </p:txBody>
      </p:sp>
    </p:spTree>
    <p:extLst>
      <p:ext uri="{BB962C8B-B14F-4D97-AF65-F5344CB8AC3E}">
        <p14:creationId xmlns:p14="http://schemas.microsoft.com/office/powerpoint/2010/main" val="148835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2">
            <a:extLst>
              <a:ext uri="{FF2B5EF4-FFF2-40B4-BE49-F238E27FC236}">
                <a16:creationId xmlns:a16="http://schemas.microsoft.com/office/drawing/2014/main" id="{12366CA6-C17D-4947-8E91-0F9B0D9A7269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1F2104E-2742-4C75-85AD-70A7409AAD5A}"/>
              </a:ext>
            </a:extLst>
          </p:cNvPr>
          <p:cNvSpPr/>
          <p:nvPr/>
        </p:nvSpPr>
        <p:spPr>
          <a:xfrm>
            <a:off x="2815210" y="553377"/>
            <a:ext cx="6561574" cy="1938992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Era necessario che l'orzo fosse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spigato 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(</a:t>
            </a:r>
            <a:r>
              <a:rPr lang="es-CO" sz="2800" kern="0" dirty="0" err="1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abib</a:t>
            </a:r>
            <a:r>
              <a:rPr lang="es-CO" sz="28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,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 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perché il </a:t>
            </a:r>
            <a:r>
              <a:rPr lang="es-CO" sz="28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16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 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dello stesso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mese il sacerdote doveva agitare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il fascio delle primizie del raccolto.</a:t>
            </a:r>
            <a:endParaRPr lang="es-CO" b="1" dirty="0">
              <a:ln w="9525">
                <a:solidFill>
                  <a:schemeClr val="bg1"/>
                </a:solidFill>
              </a:ln>
              <a:solidFill>
                <a:srgbClr val="3A0000"/>
              </a:solidFill>
            </a:endParaRPr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82B21918-526B-4BA9-AF05-F13C5F91D225}"/>
              </a:ext>
            </a:extLst>
          </p:cNvPr>
          <p:cNvSpPr/>
          <p:nvPr/>
        </p:nvSpPr>
        <p:spPr>
          <a:xfrm>
            <a:off x="2815212" y="2575873"/>
            <a:ext cx="6561573" cy="2215991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«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Quando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sarete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entrati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nel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paese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che </a:t>
            </a:r>
          </a:p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io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vi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dò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e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ne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mieterete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la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raccolta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, </a:t>
            </a:r>
          </a:p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porterete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al sacerdote 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un </a:t>
            </a:r>
            <a:r>
              <a:rPr lang="es-CO" sz="3000" kern="0" dirty="0" err="1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fascio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di </a:t>
            </a:r>
            <a:r>
              <a:rPr lang="es-CO" sz="3000" kern="0" dirty="0" err="1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spighe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come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primizia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della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vostra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raccolta</a:t>
            </a:r>
            <a:r>
              <a:rPr lang="it-IT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»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. </a:t>
            </a:r>
          </a:p>
          <a:p>
            <a:pPr algn="ctr" defTabSz="914400">
              <a:defRPr/>
            </a:pPr>
            <a:r>
              <a:rPr lang="es-CO" b="1" dirty="0">
                <a:solidFill>
                  <a:srgbClr val="3A0000"/>
                </a:solidFill>
              </a:rPr>
              <a:t>Levítico 23:10</a:t>
            </a:r>
          </a:p>
        </p:txBody>
      </p:sp>
      <p:sp>
        <p:nvSpPr>
          <p:cNvPr id="11" name="Rectángulo 8">
            <a:extLst>
              <a:ext uri="{FF2B5EF4-FFF2-40B4-BE49-F238E27FC236}">
                <a16:creationId xmlns:a16="http://schemas.microsoft.com/office/drawing/2014/main" id="{EEABC1E1-7E3F-408C-863B-BD8262AA4243}"/>
              </a:ext>
            </a:extLst>
          </p:cNvPr>
          <p:cNvSpPr/>
          <p:nvPr/>
        </p:nvSpPr>
        <p:spPr>
          <a:xfrm>
            <a:off x="2815214" y="4875366"/>
            <a:ext cx="6561572" cy="1754326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«Il sacerdote agiterà il fascio di spighe davanti al Signore, perché sia gradito...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L’agiterà 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il giorno dopo il sabato</a:t>
            </a:r>
            <a:r>
              <a:rPr lang="it-IT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».</a:t>
            </a:r>
          </a:p>
          <a:p>
            <a:pPr algn="ctr" defTabSz="914400">
              <a:defRPr/>
            </a:pPr>
            <a:r>
              <a:rPr lang="it-IT" b="1" dirty="0"/>
              <a:t>Levitico 23:11</a:t>
            </a:r>
            <a:endParaRPr lang="es-CO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45A146D-56F5-46DE-84B8-328BA4BD04BF}"/>
              </a:ext>
            </a:extLst>
          </p:cNvPr>
          <p:cNvSpPr txBox="1"/>
          <p:nvPr/>
        </p:nvSpPr>
        <p:spPr>
          <a:xfrm>
            <a:off x="3518077" y="154016"/>
            <a:ext cx="515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CONTINUA L’ESAME DEL CALENDARIO EBRAICO</a:t>
            </a:r>
          </a:p>
        </p:txBody>
      </p:sp>
    </p:spTree>
    <p:extLst>
      <p:ext uri="{BB962C8B-B14F-4D97-AF65-F5344CB8AC3E}">
        <p14:creationId xmlns:p14="http://schemas.microsoft.com/office/powerpoint/2010/main" val="270871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2">
            <a:extLst>
              <a:ext uri="{FF2B5EF4-FFF2-40B4-BE49-F238E27FC236}">
                <a16:creationId xmlns:a16="http://schemas.microsoft.com/office/drawing/2014/main" id="{6A66A62F-45AC-4FD8-943D-FA590F06042F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solidFill>
                  <a:prstClr val="white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6" name="Rectángulo 4">
            <a:extLst>
              <a:ext uri="{FF2B5EF4-FFF2-40B4-BE49-F238E27FC236}">
                <a16:creationId xmlns:a16="http://schemas.microsoft.com/office/drawing/2014/main" id="{A359DF47-8B3F-4DCB-A2C1-67841856256E}"/>
              </a:ext>
            </a:extLst>
          </p:cNvPr>
          <p:cNvSpPr/>
          <p:nvPr/>
        </p:nvSpPr>
        <p:spPr>
          <a:xfrm>
            <a:off x="2578099" y="385147"/>
            <a:ext cx="5769611" cy="1077218"/>
          </a:xfrm>
          <a:prstGeom prst="rect">
            <a:avLst/>
          </a:prstGeom>
          <a:solidFill>
            <a:srgbClr val="CC3300"/>
          </a:solidFill>
          <a:ln w="381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E se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l’orzo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non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fosse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stato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pronto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per la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mietitura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, cosa si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faceva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?</a:t>
            </a:r>
          </a:p>
        </p:txBody>
      </p:sp>
      <p:sp>
        <p:nvSpPr>
          <p:cNvPr id="7" name="Rectángulo 8">
            <a:extLst>
              <a:ext uri="{FF2B5EF4-FFF2-40B4-BE49-F238E27FC236}">
                <a16:creationId xmlns:a16="http://schemas.microsoft.com/office/drawing/2014/main" id="{3FD4F0E7-4896-4CCC-8B38-D774EC80F754}"/>
              </a:ext>
            </a:extLst>
          </p:cNvPr>
          <p:cNvSpPr/>
          <p:nvPr/>
        </p:nvSpPr>
        <p:spPr>
          <a:xfrm>
            <a:off x="2578101" y="1583149"/>
            <a:ext cx="6946899" cy="1938992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Se le spighe dell'orzo non erano sufficientemente sviluppate per fare l'offerta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del fascio delle primizie, l'inizio dell'anno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veniva posticipato alla prossima Luna Nuova.</a:t>
            </a:r>
            <a:endParaRPr lang="es-CO" b="1" dirty="0">
              <a:ln w="9525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ángulo 8">
            <a:extLst>
              <a:ext uri="{FF2B5EF4-FFF2-40B4-BE49-F238E27FC236}">
                <a16:creationId xmlns:a16="http://schemas.microsoft.com/office/drawing/2014/main" id="{DAE20D38-88D5-464D-AD90-0B890650EE09}"/>
              </a:ext>
            </a:extLst>
          </p:cNvPr>
          <p:cNvSpPr/>
          <p:nvPr/>
        </p:nvSpPr>
        <p:spPr>
          <a:xfrm>
            <a:off x="2578101" y="3642925"/>
            <a:ext cx="6946898" cy="2862322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Cioè, se il nuovo anno arrivasse mentre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le spighe dell'orzo non fossero maturate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entro il giorno della Luna Nuova,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un tredicesimo mese veniva aggiunto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chiamato Secondo </a:t>
            </a:r>
            <a:r>
              <a:rPr lang="it-IT" sz="3000" kern="0" dirty="0" err="1">
                <a:ln w="9525"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Adar</a:t>
            </a:r>
            <a:r>
              <a:rPr lang="it-IT" sz="3000" kern="0" dirty="0">
                <a:ln w="9525"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. Esso dava vita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ad un anno bisestile di 13 mesi.</a:t>
            </a:r>
            <a:endParaRPr lang="es-CO" b="1" dirty="0">
              <a:ln w="9525">
                <a:solidFill>
                  <a:srgbClr val="000000"/>
                </a:solidFill>
              </a:ln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A072BEC-689A-44F5-A928-3686C486FD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81" y="384189"/>
            <a:ext cx="1077218" cy="1077218"/>
          </a:xfrm>
          <a:prstGeom prst="rect">
            <a:avLst/>
          </a:prstGeom>
          <a:solidFill>
            <a:srgbClr val="104C7E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478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2">
            <a:extLst>
              <a:ext uri="{FF2B5EF4-FFF2-40B4-BE49-F238E27FC236}">
                <a16:creationId xmlns:a16="http://schemas.microsoft.com/office/drawing/2014/main" id="{65DBA578-19E8-435B-A14C-49EB6250F16B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solidFill>
                  <a:prstClr val="white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8" name="Rectángulo 8">
            <a:extLst>
              <a:ext uri="{FF2B5EF4-FFF2-40B4-BE49-F238E27FC236}">
                <a16:creationId xmlns:a16="http://schemas.microsoft.com/office/drawing/2014/main" id="{3838E380-BDE9-43C1-BDA6-011EBEF19583}"/>
              </a:ext>
            </a:extLst>
          </p:cNvPr>
          <p:cNvSpPr/>
          <p:nvPr/>
        </p:nvSpPr>
        <p:spPr>
          <a:xfrm>
            <a:off x="2113548" y="404396"/>
            <a:ext cx="7940181" cy="1938992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L’astronomia moderna può dirci in quali momenti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le fasi lunari si verificarono nell’anno 31, e questo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lo può fare con ogni mese dell’anno. Gli antichi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</a:rPr>
              <a:t>però non avevano questo vantaggio di calcolo.</a:t>
            </a:r>
            <a:endParaRPr lang="es-CO" b="1" dirty="0">
              <a:ln w="9525">
                <a:solidFill>
                  <a:schemeClr val="bg1"/>
                </a:solidFill>
              </a:ln>
            </a:endParaRPr>
          </a:p>
        </p:txBody>
      </p:sp>
      <p:sp>
        <p:nvSpPr>
          <p:cNvPr id="10" name="Rectángulo 8">
            <a:extLst>
              <a:ext uri="{FF2B5EF4-FFF2-40B4-BE49-F238E27FC236}">
                <a16:creationId xmlns:a16="http://schemas.microsoft.com/office/drawing/2014/main" id="{7E7C7895-EE81-48A1-9902-F9A26B9816F8}"/>
              </a:ext>
            </a:extLst>
          </p:cNvPr>
          <p:cNvSpPr/>
          <p:nvPr/>
        </p:nvSpPr>
        <p:spPr>
          <a:xfrm>
            <a:off x="2113548" y="3712793"/>
            <a:ext cx="7940179" cy="2862322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Secondo la vecchia usanza, prima che la luna nuova potesse essere considerato l'inizio di un nuovo mese,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doveva essere osservata di fatto da una commissione di sacerdoti. Alcuni osservatori ufficiali si trovavano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in luoghi appropriati 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al tramonto del 29 del mese 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scrutando con occhio addestrato l'orizzonte. </a:t>
            </a:r>
            <a:endParaRPr lang="es-CO" b="1" dirty="0">
              <a:ln w="9525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Rectángulo 4">
            <a:extLst>
              <a:ext uri="{FF2B5EF4-FFF2-40B4-BE49-F238E27FC236}">
                <a16:creationId xmlns:a16="http://schemas.microsoft.com/office/drawing/2014/main" id="{BD57DAE3-DA6E-4F90-A87A-287C189C1C5A}"/>
              </a:ext>
            </a:extLst>
          </p:cNvPr>
          <p:cNvSpPr/>
          <p:nvPr/>
        </p:nvSpPr>
        <p:spPr>
          <a:xfrm>
            <a:off x="2113547" y="2489481"/>
            <a:ext cx="7940180" cy="1077218"/>
          </a:xfrm>
          <a:prstGeom prst="rect">
            <a:avLst/>
          </a:prstGeom>
          <a:solidFill>
            <a:srgbClr val="CC3300"/>
          </a:solidFill>
          <a:ln w="381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Come si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procedeva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tra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gli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ebrei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per determinare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l’inizio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del primo mese del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nuovo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anno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386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2">
            <a:extLst>
              <a:ext uri="{FF2B5EF4-FFF2-40B4-BE49-F238E27FC236}">
                <a16:creationId xmlns:a16="http://schemas.microsoft.com/office/drawing/2014/main" id="{6A7FCF35-F339-4842-AE63-6321DE1E79F9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6" name="Rectángulo 8">
            <a:extLst>
              <a:ext uri="{FF2B5EF4-FFF2-40B4-BE49-F238E27FC236}">
                <a16:creationId xmlns:a16="http://schemas.microsoft.com/office/drawing/2014/main" id="{68984945-37ED-4010-8D5B-E5E5002F5897}"/>
              </a:ext>
            </a:extLst>
          </p:cNvPr>
          <p:cNvSpPr/>
          <p:nvPr/>
        </p:nvSpPr>
        <p:spPr>
          <a:xfrm>
            <a:off x="2077786" y="283370"/>
            <a:ext cx="8036429" cy="2862322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Per i loro occhi 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una luna nuova poteva durare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anche alcuni giorni,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cioè il tempo in cui la luna appare troppo vicino alla posizione del sole da poterla vedere. Sulla base di queste osservazioni si determinava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il primo giorno di </a:t>
            </a:r>
            <a:r>
              <a:rPr lang="it-IT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Nisan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. La festività di Pasqua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ricorreva 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14 giorni dopo il 1° di </a:t>
            </a:r>
            <a:r>
              <a:rPr lang="it-IT" sz="3000" kern="0" dirty="0" err="1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Nisan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endParaRPr lang="es-CO" sz="3000" dirty="0">
              <a:ln w="9525">
                <a:solidFill>
                  <a:schemeClr val="bg1"/>
                </a:solidFill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ángulo 8">
            <a:extLst>
              <a:ext uri="{FF2B5EF4-FFF2-40B4-BE49-F238E27FC236}">
                <a16:creationId xmlns:a16="http://schemas.microsoft.com/office/drawing/2014/main" id="{4D9C5F07-D560-4759-A0AE-F7452A2AE7C5}"/>
              </a:ext>
            </a:extLst>
          </p:cNvPr>
          <p:cNvSpPr/>
          <p:nvPr/>
        </p:nvSpPr>
        <p:spPr>
          <a:xfrm>
            <a:off x="2077785" y="3250644"/>
            <a:ext cx="8036429" cy="3323987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Con il tempo, gli israeliti per fissare il 1° mese di </a:t>
            </a:r>
            <a:r>
              <a:rPr lang="it-IT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Nisan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,  standardizzarono il calendario senza tenere conto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della maturazione del raccolto, prendendo la luna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nuova più vicina all'equinozio di primavera, quando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il sole entra in Ariete. Da allora il tredicesimo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mese, il Secondo </a:t>
            </a:r>
            <a:r>
              <a:rPr lang="it-IT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Adar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, fu fissato in un certo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periodo di tempo in modo permanente. </a:t>
            </a:r>
            <a:endParaRPr lang="es-CO" dirty="0">
              <a:ln w="9525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2">
            <a:extLst>
              <a:ext uri="{FF2B5EF4-FFF2-40B4-BE49-F238E27FC236}">
                <a16:creationId xmlns:a16="http://schemas.microsoft.com/office/drawing/2014/main" id="{27C792F7-0F30-4750-88C2-8A445288E06F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6" name="Rectángulo 8">
            <a:extLst>
              <a:ext uri="{FF2B5EF4-FFF2-40B4-BE49-F238E27FC236}">
                <a16:creationId xmlns:a16="http://schemas.microsoft.com/office/drawing/2014/main" id="{931C0F76-47C6-48F7-9384-CEEDC36D3341}"/>
              </a:ext>
            </a:extLst>
          </p:cNvPr>
          <p:cNvSpPr/>
          <p:nvPr/>
        </p:nvSpPr>
        <p:spPr>
          <a:xfrm>
            <a:off x="2010621" y="1728788"/>
            <a:ext cx="8036429" cy="4708981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No, il ciclo metonico prende il nome dal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matematico greco </a:t>
            </a:r>
            <a:r>
              <a:rPr lang="it-IT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Metone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, vissuto nel V sec. </a:t>
            </a:r>
            <a:r>
              <a:rPr lang="it-IT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aC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endParaRPr lang="es-CO" sz="3200" dirty="0">
              <a:ln w="9525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Gli Ebrei venuti in contatto successivamente con la civiltà greca adottarono il ciclo cosiddetto metonico, messo a punto nel IV secolo </a:t>
            </a:r>
            <a:r>
              <a:rPr lang="it-IT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dC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. dal rabbino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ebreo </a:t>
            </a:r>
            <a:r>
              <a:rPr lang="it-IT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Hillel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II. Questo ciclo faceva allineare il ciclo lunare con quello solare e durava 19 anni.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Era composto da 12 anni comuni di dodici mesi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e 7 anni embolismici, con tredici mesi ciascuno.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Gli anni bisestili sono 3, 6, 8, 11, 14, 17 e 19.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C13B866-14F0-4D5C-A80A-08ED1358DECC}"/>
              </a:ext>
            </a:extLst>
          </p:cNvPr>
          <p:cNvSpPr/>
          <p:nvPr/>
        </p:nvSpPr>
        <p:spPr>
          <a:xfrm>
            <a:off x="2010620" y="420232"/>
            <a:ext cx="8043108" cy="1077218"/>
          </a:xfrm>
          <a:prstGeom prst="rect">
            <a:avLst/>
          </a:prstGeom>
          <a:solidFill>
            <a:srgbClr val="CC3300"/>
          </a:solidFill>
          <a:ln w="381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Che cosa si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deve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intendere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per ciclo di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Metone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?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Era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questi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un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personaggio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3200" kern="0" spc="50" dirty="0" err="1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biblico</a:t>
            </a:r>
            <a:r>
              <a:rPr lang="es-CO" sz="3200" kern="0" spc="5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213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2742706" y="1320761"/>
            <a:ext cx="6705599" cy="529375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CC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>
              <a:defRPr/>
            </a:pPr>
            <a:r>
              <a:rPr lang="it-IT" sz="2800" kern="0" dirty="0">
                <a:ln w="15875">
                  <a:solidFill>
                    <a:schemeClr val="bg2"/>
                  </a:solidFill>
                </a:ln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«I tentativi di fissare le date del      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  </a:t>
            </a:r>
            <a:r>
              <a:rPr lang="it-IT" sz="28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14° di </a:t>
            </a:r>
            <a:r>
              <a:rPr lang="it-IT" sz="2800" kern="0" dirty="0" err="1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Nisan</a:t>
            </a:r>
            <a:r>
              <a:rPr lang="it-IT" sz="28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nell'antico calendario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ebraico sono di dubbia validità.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È impossibile determinare le date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del 14 </a:t>
            </a:r>
            <a:r>
              <a:rPr lang="it-IT" sz="28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Nisan</a:t>
            </a: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negli anni del primo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secolo dell'era cristiana tramite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  </a:t>
            </a:r>
            <a:r>
              <a:rPr lang="it-IT" sz="28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un calcolo astronomico</a:t>
            </a: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chemeClr val="bg2"/>
                </a:solidFill>
                <a:latin typeface="Arial Narrow" panose="020B0606020202030204" pitchFamily="34" charset="0"/>
              </a:rPr>
              <a:t>. </a:t>
            </a:r>
          </a:p>
          <a:p>
            <a:pPr algn="ctr"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Potrebbero essere risolti, forse, </a:t>
            </a:r>
          </a:p>
          <a:p>
            <a:pPr algn="ctr"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solo studiando e interpretando </a:t>
            </a:r>
          </a:p>
          <a:p>
            <a:pPr algn="ctr"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le registrazioni del tempo».</a:t>
            </a:r>
          </a:p>
          <a:p>
            <a:pPr algn="ctr" defTabSz="914400">
              <a:defRPr/>
            </a:pPr>
            <a:endParaRPr lang="it-IT" sz="1000" b="1" dirty="0">
              <a:ln w="9525">
                <a:solidFill>
                  <a:srgbClr val="0000CC"/>
                </a:solidFill>
              </a:ln>
            </a:endParaRPr>
          </a:p>
          <a:p>
            <a:pPr algn="ctr" defTabSz="914400">
              <a:defRPr/>
            </a:pPr>
            <a:r>
              <a:rPr lang="it-IT" b="1" dirty="0"/>
              <a:t>Gerald Maurice </a:t>
            </a:r>
            <a:r>
              <a:rPr lang="it-IT" b="1" dirty="0" err="1"/>
              <a:t>Clemence</a:t>
            </a:r>
            <a:r>
              <a:rPr lang="it-IT" b="1" dirty="0"/>
              <a:t> (Astronomo, 1908-1974), </a:t>
            </a:r>
          </a:p>
          <a:p>
            <a:pPr algn="ctr" defTabSz="914400">
              <a:defRPr/>
            </a:pPr>
            <a:r>
              <a:rPr lang="it-IT" b="1" dirty="0"/>
              <a:t>Direttore del U.S. </a:t>
            </a:r>
            <a:r>
              <a:rPr lang="it-IT" b="1" dirty="0" err="1"/>
              <a:t>Nautical</a:t>
            </a:r>
            <a:r>
              <a:rPr lang="it-IT" b="1" dirty="0"/>
              <a:t> Almanac Office (USA). </a:t>
            </a:r>
            <a:endParaRPr lang="es-CO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E348760-95D7-4459-B030-FADE5BCEEE59}"/>
              </a:ext>
            </a:extLst>
          </p:cNvPr>
          <p:cNvSpPr/>
          <p:nvPr/>
        </p:nvSpPr>
        <p:spPr>
          <a:xfrm>
            <a:off x="2742705" y="459254"/>
            <a:ext cx="6705598" cy="646331"/>
          </a:xfrm>
          <a:prstGeom prst="rect">
            <a:avLst/>
          </a:prstGeom>
          <a:solidFill>
            <a:srgbClr val="0000CC"/>
          </a:solidFill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600" b="1" kern="0" dirty="0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Che cosa </a:t>
            </a:r>
            <a:r>
              <a:rPr lang="es-CO" sz="3600" b="1" kern="0" dirty="0" err="1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dicono</a:t>
            </a:r>
            <a:r>
              <a:rPr lang="es-CO" sz="3600" b="1" kern="0" dirty="0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es-CO" sz="3600" b="1" kern="0" dirty="0" err="1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gli</a:t>
            </a:r>
            <a:r>
              <a:rPr lang="es-CO" sz="3600" b="1" kern="0" dirty="0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es-CO" sz="3600" b="1" kern="0" dirty="0" err="1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astronomi</a:t>
            </a:r>
            <a:r>
              <a:rPr lang="es-CO" sz="3600" b="1" kern="0" dirty="0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?</a:t>
            </a:r>
            <a:endParaRPr lang="es-CO" sz="3600" b="1" kern="0" dirty="0">
              <a:ln w="3175">
                <a:noFill/>
              </a:ln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E30157-0400-44FD-B42A-0AA58E973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78" y="1662292"/>
            <a:ext cx="1286369" cy="191857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5" name="Rectángulo 2">
            <a:extLst>
              <a:ext uri="{FF2B5EF4-FFF2-40B4-BE49-F238E27FC236}">
                <a16:creationId xmlns:a16="http://schemas.microsoft.com/office/drawing/2014/main" id="{6E81496C-F361-49EE-A9EB-CFA92ED71C19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87900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231422" y="1201872"/>
            <a:ext cx="7729153" cy="5386090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>
              <a:defRPr/>
            </a:pPr>
            <a:r>
              <a:rPr lang="it-IT" sz="2800" kern="0" dirty="0">
                <a:ln w="1587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</a:t>
            </a: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«…nel caso del problema della</a:t>
            </a: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  prima visibilità </a:t>
            </a:r>
            <a:r>
              <a:rPr lang="it-IT" sz="28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[della luna nuova]</a:t>
            </a: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,</a:t>
            </a:r>
            <a:r>
              <a:rPr lang="it-IT" sz="2800" kern="0" dirty="0">
                <a:ln w="9525">
                  <a:solidFill>
                    <a:schemeClr val="bg2"/>
                  </a:solidFill>
                </a:ln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tutti i diagrammi moderni devono fare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supposizioni arbitrarie riguardo al</a:t>
            </a: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chemeClr val="bg2"/>
                </a:solidFill>
                <a:latin typeface="Arial Narrow" panose="020B0606020202030204" pitchFamily="34" charset="0"/>
              </a:rPr>
              <a:t>le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  condizioni di visibilità </a:t>
            </a: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dei tempi antichi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in generale o in luoghi specifici. Queste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ipotesi, scelte per lo più arbitrariamente, sono anche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in tempi moderni, molto indegne di fiducia. Essendo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il fenomeno della </a:t>
            </a:r>
            <a:r>
              <a:rPr lang="it-IT" sz="28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prima visibilità legato al tramonto 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  del sole</a:t>
            </a: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, tutte le tabelle contengono errori fino ad</a:t>
            </a:r>
          </a:p>
          <a:p>
            <a:pPr defTabSz="914400">
              <a:defRPr/>
            </a:pPr>
            <a:r>
              <a:rPr lang="it-IT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  un'intera giornata».</a:t>
            </a:r>
          </a:p>
          <a:p>
            <a:pPr algn="ctr" defTabSz="914400">
              <a:defRPr/>
            </a:pPr>
            <a:r>
              <a:rPr lang="it-IT" b="1" dirty="0"/>
              <a:t>Otto Eduard </a:t>
            </a:r>
            <a:r>
              <a:rPr lang="it-IT" b="1" dirty="0" err="1"/>
              <a:t>Neugebauer</a:t>
            </a:r>
            <a:r>
              <a:rPr lang="it-IT" b="1" dirty="0"/>
              <a:t> (Astronomo e matematico, 1899-1990). </a:t>
            </a:r>
          </a:p>
          <a:p>
            <a:pPr algn="ctr" defTabSz="914400">
              <a:defRPr/>
            </a:pPr>
            <a:r>
              <a:rPr lang="it-IT" b="1" dirty="0"/>
              <a:t>Professore di astronomia della vecchia università di Brown (USA). </a:t>
            </a:r>
            <a:endParaRPr lang="es-CO" b="1" dirty="0"/>
          </a:p>
        </p:txBody>
      </p:sp>
      <p:sp>
        <p:nvSpPr>
          <p:cNvPr id="4" name="Rectángulo 6">
            <a:extLst>
              <a:ext uri="{FF2B5EF4-FFF2-40B4-BE49-F238E27FC236}">
                <a16:creationId xmlns:a16="http://schemas.microsoft.com/office/drawing/2014/main" id="{D5388B6D-838D-42B2-978B-9A30A1736985}"/>
              </a:ext>
            </a:extLst>
          </p:cNvPr>
          <p:cNvSpPr/>
          <p:nvPr/>
        </p:nvSpPr>
        <p:spPr>
          <a:xfrm>
            <a:off x="2231422" y="341670"/>
            <a:ext cx="7729153" cy="646331"/>
          </a:xfrm>
          <a:prstGeom prst="rect">
            <a:avLst/>
          </a:prstGeom>
          <a:solidFill>
            <a:srgbClr val="0000CC"/>
          </a:solidFill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600" b="1" kern="0" dirty="0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Che cosa </a:t>
            </a:r>
            <a:r>
              <a:rPr lang="es-CO" sz="3600" b="1" kern="0" dirty="0" err="1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dicono</a:t>
            </a:r>
            <a:r>
              <a:rPr lang="es-CO" sz="3600" b="1" kern="0" dirty="0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es-CO" sz="3600" b="1" kern="0" dirty="0" err="1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gli</a:t>
            </a:r>
            <a:r>
              <a:rPr lang="es-CO" sz="3600" b="1" kern="0" dirty="0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es-CO" sz="3600" b="1" kern="0" dirty="0" err="1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astronomi</a:t>
            </a:r>
            <a:r>
              <a:rPr lang="es-CO" sz="3600" b="1" kern="0" dirty="0">
                <a:ln w="15875">
                  <a:noFill/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55E1E8F-8A6D-432B-B29C-16D284AFE8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994" y="1533342"/>
            <a:ext cx="1447821" cy="205484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7" name="Rectángulo 2">
            <a:extLst>
              <a:ext uri="{FF2B5EF4-FFF2-40B4-BE49-F238E27FC236}">
                <a16:creationId xmlns:a16="http://schemas.microsoft.com/office/drawing/2014/main" id="{F0ABD887-4E57-42B8-B1DF-C783E53A327B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2092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542F510E-052F-4318-B6CF-1B70C13C5031}"/>
              </a:ext>
            </a:extLst>
          </p:cNvPr>
          <p:cNvSpPr/>
          <p:nvPr/>
        </p:nvSpPr>
        <p:spPr>
          <a:xfrm>
            <a:off x="2217174" y="1997840"/>
            <a:ext cx="7836554" cy="2400657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È necessario chiarire che il periodo delle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4 fasi crescenti della luna ha inizio con </a:t>
            </a:r>
            <a:r>
              <a:rPr lang="it-IT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la luna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nuova visibile 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- che avviene </a:t>
            </a:r>
            <a:r>
              <a:rPr lang="it-IT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da uno a tre giorni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dopo il verificarsi della luna astronomica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o della luna nuova reale.</a:t>
            </a:r>
            <a:r>
              <a:rPr lang="it-IT" sz="3000" kern="0" dirty="0">
                <a:ln w="158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/>
              <a:t>Fonte: Wikipedia</a:t>
            </a:r>
            <a:endParaRPr lang="es-CO" sz="2400" b="1" kern="0" dirty="0">
              <a:ln w="15875">
                <a:noFill/>
              </a:ln>
              <a:solidFill>
                <a:srgbClr val="FFCC99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EC3A3CD-0598-44DB-82CE-3F3B2EABCFF7}"/>
              </a:ext>
            </a:extLst>
          </p:cNvPr>
          <p:cNvSpPr/>
          <p:nvPr/>
        </p:nvSpPr>
        <p:spPr>
          <a:xfrm>
            <a:off x="2217174" y="284281"/>
            <a:ext cx="7836554" cy="1477328"/>
          </a:xfrm>
          <a:prstGeom prst="rect">
            <a:avLst/>
          </a:prstGeom>
          <a:solidFill>
            <a:srgbClr val="CC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Esiste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un </a:t>
            </a:r>
            <a:r>
              <a:rPr lang="es-CO" sz="3000" kern="0" dirty="0" err="1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intervallo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tra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la luna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nuova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astronomica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e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l’apparizione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della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luna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crescente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che non si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deve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trascurare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5" name="Rectángulo 2">
            <a:extLst>
              <a:ext uri="{FF2B5EF4-FFF2-40B4-BE49-F238E27FC236}">
                <a16:creationId xmlns:a16="http://schemas.microsoft.com/office/drawing/2014/main" id="{0F15B9AE-3C34-4890-8802-235B82314320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6" name="Rectángulo 8">
            <a:extLst>
              <a:ext uri="{FF2B5EF4-FFF2-40B4-BE49-F238E27FC236}">
                <a16:creationId xmlns:a16="http://schemas.microsoft.com/office/drawing/2014/main" id="{5C7D0D4D-6F27-484C-8706-11C0ABADDA73}"/>
              </a:ext>
            </a:extLst>
          </p:cNvPr>
          <p:cNvSpPr/>
          <p:nvPr/>
        </p:nvSpPr>
        <p:spPr>
          <a:xfrm>
            <a:off x="2217174" y="4634727"/>
            <a:ext cx="7836554" cy="1969770"/>
          </a:xfrm>
          <a:prstGeom prst="rect">
            <a:avLst/>
          </a:prstGeom>
          <a:solidFill>
            <a:srgbClr val="CC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In campo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astronomico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le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fasi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lunari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sono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sempre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calcolate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e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riferite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in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termini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di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geocentricità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</a:p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ossia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per un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ipotetico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osservatore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collocato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al centro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della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terra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. </a:t>
            </a:r>
            <a:r>
              <a:rPr lang="it-IT" b="1" dirty="0">
                <a:solidFill>
                  <a:schemeClr val="bg1"/>
                </a:solidFill>
              </a:rPr>
              <a:t>Fonte: Wikipedia</a:t>
            </a:r>
            <a:endParaRPr lang="es-CO" sz="3000" b="1" kern="0" dirty="0">
              <a:ln w="9525">
                <a:solidFill>
                  <a:srgbClr val="0000CC"/>
                </a:solidFill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ángulo 2">
            <a:extLst>
              <a:ext uri="{FF2B5EF4-FFF2-40B4-BE49-F238E27FC236}">
                <a16:creationId xmlns:a16="http://schemas.microsoft.com/office/drawing/2014/main" id="{320155B1-8FE9-4E12-A13E-E91254FD6D03}"/>
              </a:ext>
            </a:extLst>
          </p:cNvPr>
          <p:cNvSpPr/>
          <p:nvPr/>
        </p:nvSpPr>
        <p:spPr>
          <a:xfrm>
            <a:off x="2314223" y="1022946"/>
            <a:ext cx="445956" cy="584775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1"/>
            </a:solidFill>
          </a:ln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0" name="Rectángulo 2">
            <a:extLst>
              <a:ext uri="{FF2B5EF4-FFF2-40B4-BE49-F238E27FC236}">
                <a16:creationId xmlns:a16="http://schemas.microsoft.com/office/drawing/2014/main" id="{15CD2FA0-E4A3-4251-BF92-9963B39B3A2F}"/>
              </a:ext>
            </a:extLst>
          </p:cNvPr>
          <p:cNvSpPr/>
          <p:nvPr/>
        </p:nvSpPr>
        <p:spPr>
          <a:xfrm>
            <a:off x="2314223" y="5839978"/>
            <a:ext cx="445956" cy="584775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1"/>
            </a:solidFill>
          </a:ln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8" name="Rectángulo 2">
            <a:extLst>
              <a:ext uri="{FF2B5EF4-FFF2-40B4-BE49-F238E27FC236}">
                <a16:creationId xmlns:a16="http://schemas.microsoft.com/office/drawing/2014/main" id="{0E145663-CCF7-481A-AF6E-F4F52A94565B}"/>
              </a:ext>
            </a:extLst>
          </p:cNvPr>
          <p:cNvSpPr/>
          <p:nvPr/>
        </p:nvSpPr>
        <p:spPr>
          <a:xfrm>
            <a:off x="2314223" y="3652985"/>
            <a:ext cx="445956" cy="584775"/>
          </a:xfrm>
          <a:prstGeom prst="rect">
            <a:avLst/>
          </a:prstGeom>
          <a:solidFill>
            <a:srgbClr val="FFCC99"/>
          </a:solidFill>
          <a:ln w="25400">
            <a:solidFill>
              <a:schemeClr val="bg1"/>
            </a:solidFill>
          </a:ln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521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6" grpId="0" animBg="1"/>
      <p:bldP spid="7" grpId="0" animBg="1"/>
      <p:bldP spid="10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8C11674C-8201-4CC5-BD49-7478F741DF01}"/>
              </a:ext>
            </a:extLst>
          </p:cNvPr>
          <p:cNvSpPr/>
          <p:nvPr/>
        </p:nvSpPr>
        <p:spPr>
          <a:xfrm>
            <a:off x="2228847" y="1799928"/>
            <a:ext cx="7734300" cy="2400657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Se gli astronomi moderni riconoscono </a:t>
            </a:r>
            <a:r>
              <a:rPr lang="it-IT" sz="3000" kern="0" dirty="0">
                <a:ln w="9525" cmpd="sng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limitazioni nello specificare l'intervallo tra la luna nuova astronomica</a:t>
            </a:r>
          </a:p>
          <a:p>
            <a:pPr algn="ctr" defTabSz="914400">
              <a:defRPr/>
            </a:pPr>
            <a:r>
              <a:rPr lang="it-IT" sz="3000" kern="0" dirty="0">
                <a:ln w="9525" cmpd="sng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e la luna nuova crescente, </a:t>
            </a:r>
            <a:r>
              <a:rPr lang="it-IT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come possono </a:t>
            </a:r>
          </a:p>
          <a:p>
            <a:pPr algn="ctr" defTabSz="914400">
              <a:defRPr/>
            </a:pPr>
            <a:r>
              <a:rPr lang="it-IT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 non astronomi determinare quell'intervallo </a:t>
            </a:r>
          </a:p>
          <a:p>
            <a:pPr algn="ctr" defTabSz="914400">
              <a:defRPr/>
            </a:pPr>
            <a:r>
              <a:rPr lang="it-IT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a quasi 2 mila anni di distanza?</a:t>
            </a:r>
            <a:endParaRPr lang="es-CO" sz="3000" kern="0" dirty="0">
              <a:ln w="9525" cmpd="sng">
                <a:solidFill>
                  <a:schemeClr val="bg1"/>
                </a:solidFill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ángulo 11">
            <a:extLst>
              <a:ext uri="{FF2B5EF4-FFF2-40B4-BE49-F238E27FC236}">
                <a16:creationId xmlns:a16="http://schemas.microsoft.com/office/drawing/2014/main" id="{82B3502F-3301-4325-86B1-CB3BD7873693}"/>
              </a:ext>
            </a:extLst>
          </p:cNvPr>
          <p:cNvSpPr/>
          <p:nvPr/>
        </p:nvSpPr>
        <p:spPr>
          <a:xfrm>
            <a:off x="2228847" y="4488469"/>
            <a:ext cx="7734300" cy="193899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Per questo motivo, fissare la morte di Gesù </a:t>
            </a:r>
          </a:p>
          <a:p>
            <a:pPr algn="ctr" defTabSz="914400">
              <a:defRPr/>
            </a:pPr>
            <a:r>
              <a:rPr lang="it-IT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il 25 maggio del 31 o il 3 aprile del 33 (perché </a:t>
            </a:r>
          </a:p>
          <a:p>
            <a:pPr algn="ctr" defTabSz="914400">
              <a:defRPr/>
            </a:pPr>
            <a:r>
              <a:rPr lang="it-IT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in quei giorni la luna piena cadeva il venerdì), </a:t>
            </a:r>
          </a:p>
          <a:p>
            <a:pPr algn="ctr" defTabSz="914400">
              <a:defRPr/>
            </a:pPr>
            <a:r>
              <a:rPr lang="it-IT" sz="3000" kern="0" dirty="0">
                <a:ln w="9525" cmpd="sng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non ci dà la certezza </a:t>
            </a:r>
            <a:r>
              <a:rPr lang="it-IT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che fosse stato così.</a:t>
            </a:r>
            <a:endParaRPr lang="es-CO" sz="3000" kern="0" dirty="0">
              <a:ln w="9525" cmpd="sng">
                <a:solidFill>
                  <a:schemeClr val="bg1"/>
                </a:solidFill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ángulo 2">
            <a:extLst>
              <a:ext uri="{FF2B5EF4-FFF2-40B4-BE49-F238E27FC236}">
                <a16:creationId xmlns:a16="http://schemas.microsoft.com/office/drawing/2014/main" id="{98592DDF-8FEA-4BCF-B4B7-A9FE4B4F3074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</a:t>
            </a:r>
          </a:p>
        </p:txBody>
      </p:sp>
      <p:sp>
        <p:nvSpPr>
          <p:cNvPr id="6" name="Rectángulo 3">
            <a:extLst>
              <a:ext uri="{FF2B5EF4-FFF2-40B4-BE49-F238E27FC236}">
                <a16:creationId xmlns:a16="http://schemas.microsoft.com/office/drawing/2014/main" id="{46C2F3C7-DB1B-40C3-B711-4FED63B960FB}"/>
              </a:ext>
            </a:extLst>
          </p:cNvPr>
          <p:cNvSpPr/>
          <p:nvPr/>
        </p:nvSpPr>
        <p:spPr>
          <a:xfrm>
            <a:off x="2228849" y="430539"/>
            <a:ext cx="7734299" cy="1077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2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Quale</a:t>
            </a:r>
            <a:r>
              <a:rPr lang="es-CO" sz="32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CO" sz="32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significato</a:t>
            </a:r>
            <a:r>
              <a:rPr lang="es-CO" sz="32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CO" sz="32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hanno</a:t>
            </a:r>
            <a:r>
              <a:rPr lang="es-CO" sz="32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CO" sz="32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queste</a:t>
            </a:r>
            <a:r>
              <a:rPr lang="es-CO" sz="32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 3 ultime </a:t>
            </a:r>
            <a:r>
              <a:rPr lang="es-CO" sz="32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affermazioni</a:t>
            </a:r>
            <a:r>
              <a:rPr lang="es-CO" sz="32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? Che cosa </a:t>
            </a:r>
            <a:r>
              <a:rPr lang="es-CO" sz="32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comporterebbero</a:t>
            </a:r>
            <a:r>
              <a:rPr lang="es-CO" sz="32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?</a:t>
            </a:r>
            <a:endParaRPr lang="es-CO" sz="2800" b="1" kern="0" dirty="0">
              <a:ln w="9525">
                <a:solidFill>
                  <a:schemeClr val="tx1">
                    <a:alpha val="0"/>
                  </a:schemeClr>
                </a:solidFill>
              </a:ln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78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2">
            <a:extLst>
              <a:ext uri="{FF2B5EF4-FFF2-40B4-BE49-F238E27FC236}">
                <a16:creationId xmlns:a16="http://schemas.microsoft.com/office/drawing/2014/main" id="{50C23720-DCF1-4DDB-91C3-D54AF94A5449}"/>
              </a:ext>
            </a:extLst>
          </p:cNvPr>
          <p:cNvSpPr/>
          <p:nvPr/>
        </p:nvSpPr>
        <p:spPr>
          <a:xfrm>
            <a:off x="10168342" y="0"/>
            <a:ext cx="413896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solidFill>
                  <a:prstClr val="white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1" name="Rectángulo 8">
            <a:extLst>
              <a:ext uri="{FF2B5EF4-FFF2-40B4-BE49-F238E27FC236}">
                <a16:creationId xmlns:a16="http://schemas.microsoft.com/office/drawing/2014/main" id="{A58AF5F7-42B2-43C8-A5DB-FD79215970AB}"/>
              </a:ext>
            </a:extLst>
          </p:cNvPr>
          <p:cNvSpPr/>
          <p:nvPr/>
        </p:nvSpPr>
        <p:spPr>
          <a:xfrm>
            <a:off x="2270846" y="1464267"/>
            <a:ext cx="7897496" cy="368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4000"/>
              </a:lnSpc>
              <a:defRPr/>
            </a:pPr>
            <a:r>
              <a:rPr lang="es-CO" sz="3600" b="1" kern="0" dirty="0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SECONDO LA BIBBIA GESÙ </a:t>
            </a:r>
          </a:p>
          <a:p>
            <a:pPr>
              <a:lnSpc>
                <a:spcPts val="4000"/>
              </a:lnSpc>
              <a:defRPr/>
            </a:pPr>
            <a:r>
              <a:rPr lang="es-CO" sz="3600" b="1" kern="0" dirty="0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MORÌ NEL TEMPO SPECIFICATO</a:t>
            </a:r>
          </a:p>
          <a:p>
            <a:pPr>
              <a:lnSpc>
                <a:spcPts val="4000"/>
              </a:lnSpc>
              <a:defRPr/>
            </a:pPr>
            <a:r>
              <a:rPr lang="es-CO" sz="3600" b="1" kern="0" dirty="0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In primavera</a:t>
            </a:r>
          </a:p>
          <a:p>
            <a:pPr>
              <a:lnSpc>
                <a:spcPts val="4000"/>
              </a:lnSpc>
              <a:defRPr/>
            </a:pPr>
            <a:r>
              <a:rPr lang="es-CO" sz="3600" b="1" kern="0" dirty="0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Nel primo mese di Abib (</a:t>
            </a:r>
            <a:r>
              <a:rPr lang="es-CO" sz="3600" b="1" kern="0" dirty="0" err="1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Nisan</a:t>
            </a:r>
            <a:r>
              <a:rPr lang="es-CO" sz="3600" b="1" kern="0" dirty="0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ts val="4000"/>
              </a:lnSpc>
              <a:defRPr/>
            </a:pPr>
            <a:r>
              <a:rPr lang="es-CO" sz="3600" b="1" kern="0" dirty="0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Alla </a:t>
            </a:r>
            <a:r>
              <a:rPr lang="es-CO" sz="3600" b="1" kern="0" dirty="0" err="1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festa</a:t>
            </a:r>
            <a:r>
              <a:rPr lang="es-CO" sz="3600" b="1" kern="0" dirty="0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di </a:t>
            </a:r>
            <a:r>
              <a:rPr lang="es-CO" sz="3600" b="1" kern="0" dirty="0" err="1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Pasqua</a:t>
            </a:r>
            <a:endParaRPr lang="es-CO" sz="3600" b="1" kern="0" dirty="0">
              <a:ln w="3175">
                <a:solidFill>
                  <a:srgbClr val="0000CC"/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ts val="4000"/>
              </a:lnSpc>
              <a:defRPr/>
            </a:pPr>
            <a:r>
              <a:rPr lang="es-CO" sz="3600" b="1" kern="0" dirty="0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Durante </a:t>
            </a:r>
            <a:r>
              <a:rPr lang="es-CO" sz="3600" b="1" kern="0" dirty="0" err="1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il</a:t>
            </a:r>
            <a:r>
              <a:rPr lang="es-CO" sz="3600" b="1" kern="0" dirty="0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novilunio</a:t>
            </a:r>
          </a:p>
          <a:p>
            <a:pPr>
              <a:lnSpc>
                <a:spcPts val="4000"/>
              </a:lnSpc>
              <a:defRPr/>
            </a:pPr>
            <a:r>
              <a:rPr lang="es-CO" sz="3600" b="1" kern="0" dirty="0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5. Di </a:t>
            </a:r>
            <a:r>
              <a:rPr lang="es-CO" sz="3600" b="1" kern="0" dirty="0" err="1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venerdì</a:t>
            </a:r>
            <a:r>
              <a:rPr lang="es-CO" sz="3600" b="1" kern="0" dirty="0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14 </a:t>
            </a:r>
            <a:r>
              <a:rPr lang="es-CO" sz="3600" b="1" kern="0" dirty="0" err="1">
                <a:ln w="3175">
                  <a:solidFill>
                    <a:srgbClr val="0000CC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Nisan</a:t>
            </a:r>
            <a:endParaRPr lang="es-CO" sz="3600" b="1" kern="0" dirty="0">
              <a:ln w="3175">
                <a:solidFill>
                  <a:srgbClr val="0000CC"/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ángulo 8">
            <a:extLst>
              <a:ext uri="{FF2B5EF4-FFF2-40B4-BE49-F238E27FC236}">
                <a16:creationId xmlns:a16="http://schemas.microsoft.com/office/drawing/2014/main" id="{AD6B87D4-EC9B-4D62-B0DA-4968F820C436}"/>
              </a:ext>
            </a:extLst>
          </p:cNvPr>
          <p:cNvSpPr/>
          <p:nvPr/>
        </p:nvSpPr>
        <p:spPr>
          <a:xfrm>
            <a:off x="2427604" y="5166962"/>
            <a:ext cx="7336793" cy="1477328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Secondo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la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profezia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delle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70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settimane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di Daniele 9 e le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informazioni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del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Vangelo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di Luca, la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sua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morte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avvenne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nell’anno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31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dC</a:t>
            </a:r>
            <a:r>
              <a:rPr lang="es-CO" sz="2800" kern="0" dirty="0">
                <a:ln w="9525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586BEA5-0427-4DCB-A733-800907B96859}"/>
              </a:ext>
            </a:extLst>
          </p:cNvPr>
          <p:cNvSpPr txBox="1"/>
          <p:nvPr/>
        </p:nvSpPr>
        <p:spPr>
          <a:xfrm>
            <a:off x="2427603" y="306044"/>
            <a:ext cx="5699570" cy="1015663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0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Riordiniamo i fatti conosciuti nella </a:t>
            </a:r>
          </a:p>
          <a:p>
            <a:pPr algn="ctr"/>
            <a:r>
              <a:rPr lang="it-IT" sz="30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presentazione </a:t>
            </a:r>
            <a:r>
              <a:rPr lang="it-IT" sz="300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Pptx</a:t>
            </a:r>
            <a:r>
              <a:rPr lang="it-IT" sz="30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precedente </a:t>
            </a:r>
          </a:p>
        </p:txBody>
      </p:sp>
      <p:sp>
        <p:nvSpPr>
          <p:cNvPr id="8" name="Rectángulo: biselado 8">
            <a:extLst>
              <a:ext uri="{FF2B5EF4-FFF2-40B4-BE49-F238E27FC236}">
                <a16:creationId xmlns:a16="http://schemas.microsoft.com/office/drawing/2014/main" id="{4B307B5F-3188-45C7-A061-A3D2B5FB3336}"/>
              </a:ext>
            </a:extLst>
          </p:cNvPr>
          <p:cNvSpPr/>
          <p:nvPr/>
        </p:nvSpPr>
        <p:spPr>
          <a:xfrm>
            <a:off x="8200561" y="306044"/>
            <a:ext cx="1771650" cy="1625025"/>
          </a:xfrm>
          <a:prstGeom prst="bevel">
            <a:avLst/>
          </a:prstGeom>
          <a:solidFill>
            <a:srgbClr val="C00000"/>
          </a:solidFill>
          <a:ln w="19050" cap="rnd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s-CO" sz="4000" b="1" kern="0" dirty="0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</a:t>
            </a:r>
          </a:p>
          <a:p>
            <a:pPr algn="ctr" defTabSz="914400">
              <a:defRPr/>
            </a:pPr>
            <a:r>
              <a:rPr lang="es-CO" sz="1600" b="1" kern="0" dirty="0" err="1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ahnschrift Ligh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Qual</a:t>
            </a:r>
            <a:r>
              <a:rPr lang="es-CO" sz="1600" b="1" kern="0" dirty="0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ahnschrift Ligh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è la </a:t>
            </a:r>
          </a:p>
          <a:p>
            <a:pPr algn="ctr" defTabSz="914400">
              <a:defRPr/>
            </a:pPr>
            <a:r>
              <a:rPr lang="es-CO" sz="1600" b="1" kern="0" dirty="0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ahnschrift Ligh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data </a:t>
            </a:r>
            <a:r>
              <a:rPr lang="es-CO" sz="1600" b="1" kern="0" dirty="0" err="1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ahnschrift Ligh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della</a:t>
            </a:r>
            <a:r>
              <a:rPr lang="es-CO" sz="1600" b="1" kern="0" dirty="0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ahnschrift Ligh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1600" b="1" kern="0" dirty="0" err="1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ahnschrift Ligh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crocifissione</a:t>
            </a:r>
            <a:endParaRPr lang="es-CO" sz="1600" b="1" kern="0" dirty="0">
              <a:ln w="1905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Bahnschrift Light" panose="020B0502040204020203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 defTabSz="914400">
              <a:defRPr/>
            </a:pPr>
            <a:r>
              <a:rPr lang="es-CO" sz="1600" b="1" kern="0" dirty="0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Bahnschrift Light" panose="020B0502040204020203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di Cristo?</a:t>
            </a:r>
          </a:p>
          <a:p>
            <a:pPr algn="ctr" defTabSz="914400">
              <a:defRPr/>
            </a:pPr>
            <a:endParaRPr lang="es-CO" sz="4000" b="1" kern="0" dirty="0">
              <a:ln w="1905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Bahnschrift SemiLight SemiConde" panose="020B0502040204020203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D67B1737-2221-41CC-BC34-155739AE0B34}"/>
              </a:ext>
            </a:extLst>
          </p:cNvPr>
          <p:cNvSpPr/>
          <p:nvPr/>
        </p:nvSpPr>
        <p:spPr>
          <a:xfrm>
            <a:off x="7644765" y="853013"/>
            <a:ext cx="708280" cy="345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2">
            <a:extLst>
              <a:ext uri="{FF2B5EF4-FFF2-40B4-BE49-F238E27FC236}">
                <a16:creationId xmlns:a16="http://schemas.microsoft.com/office/drawing/2014/main" id="{052BDF6C-E9C3-48C3-A45F-5FF10C7AF452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6" name="Rectángulo 13">
            <a:extLst>
              <a:ext uri="{FF2B5EF4-FFF2-40B4-BE49-F238E27FC236}">
                <a16:creationId xmlns:a16="http://schemas.microsoft.com/office/drawing/2014/main" id="{32394418-3EFC-40B9-9CCD-67E1E25AEC3F}"/>
              </a:ext>
            </a:extLst>
          </p:cNvPr>
          <p:cNvSpPr/>
          <p:nvPr/>
        </p:nvSpPr>
        <p:spPr>
          <a:xfrm>
            <a:off x="2124212" y="928905"/>
            <a:ext cx="7943573" cy="3323987"/>
          </a:xfrm>
          <a:prstGeom prst="rect">
            <a:avLst/>
          </a:prstGeom>
          <a:solidFill>
            <a:srgbClr val="CCFFFF"/>
          </a:solidFill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La morte di Cristo è l’adempimento dell’intero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sistema sacrificale 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dell’Antico Testamento che fu affidato da Dio al popolo d’Israele. Le leggi cerimoniali da quel momento furono invalidate, non però la Legge morale (10 comandamenti) che persiste tuttora. Cristo 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(l’</a:t>
            </a:r>
            <a:r>
              <a:rPr lang="it-IT" sz="3000" kern="0" dirty="0" err="1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antitipo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it-IT" sz="3000" kern="0" dirty="0">
                <a:ln w="9525">
                  <a:solidFill>
                    <a:srgbClr val="07153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si </a:t>
            </a:r>
            <a:r>
              <a:rPr lang="it-IT" sz="3000" kern="0">
                <a:ln w="9525">
                  <a:solidFill>
                    <a:srgbClr val="07153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è </a:t>
            </a:r>
            <a:r>
              <a:rPr lang="it-IT" sz="3000" kern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così 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incontrato con i numerosi tipi rituali 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(ombre</a:t>
            </a:r>
            <a:r>
              <a:rPr lang="it-IT" sz="3000" kern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  <a:r>
              <a:rPr lang="it-IT" sz="3000" kern="0">
                <a:ln w="9525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it-IT" sz="3000" kern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L’apostolo </a:t>
            </a:r>
            <a:r>
              <a:rPr lang="it-IT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Paolo dà la seguente descrizione:</a:t>
            </a:r>
            <a:endParaRPr lang="es-CO" sz="3000" kern="0" dirty="0">
              <a:ln w="9525">
                <a:solidFill>
                  <a:schemeClr val="bg1"/>
                </a:solidFill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ángulo 13">
            <a:extLst>
              <a:ext uri="{FF2B5EF4-FFF2-40B4-BE49-F238E27FC236}">
                <a16:creationId xmlns:a16="http://schemas.microsoft.com/office/drawing/2014/main" id="{1FF7BF7F-6B6A-4983-B3CF-17D673621BB0}"/>
              </a:ext>
            </a:extLst>
          </p:cNvPr>
          <p:cNvSpPr/>
          <p:nvPr/>
        </p:nvSpPr>
        <p:spPr>
          <a:xfrm>
            <a:off x="2124212" y="4335283"/>
            <a:ext cx="7943573" cy="2339102"/>
          </a:xfrm>
          <a:prstGeom prst="rect">
            <a:avLst/>
          </a:prstGeom>
          <a:gradFill flip="none" rotWithShape="1">
            <a:gsLst>
              <a:gs pos="38000">
                <a:schemeClr val="accent2">
                  <a:lumMod val="5000"/>
                  <a:lumOff val="95000"/>
                </a:schemeClr>
              </a:gs>
              <a:gs pos="98000">
                <a:srgbClr val="BBEEED"/>
              </a:gs>
              <a:gs pos="96000">
                <a:schemeClr val="accent2">
                  <a:lumMod val="45000"/>
                  <a:lumOff val="55000"/>
                </a:schemeClr>
              </a:gs>
              <a:gs pos="52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b="1" kern="0" dirty="0">
                <a:ln w="15875">
                  <a:noFill/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it-IT" sz="3200" b="1" kern="0" dirty="0">
                <a:ln w="15875">
                  <a:noFill/>
                </a:ln>
                <a:solidFill>
                  <a:srgbClr val="9A1A6F"/>
                </a:solidFill>
                <a:latin typeface="Bahnschrift SemiBold SemiConden" panose="020B0502040204020203" pitchFamily="34" charset="0"/>
              </a:rPr>
              <a:t>«Nessuno dunque vi giudichi quanto al mangiare o al bere, o rispetto a feste, a noviluni, a sabati, </a:t>
            </a:r>
          </a:p>
          <a:p>
            <a:pPr algn="ctr" defTabSz="914400">
              <a:defRPr/>
            </a:pPr>
            <a:r>
              <a:rPr lang="it-IT" sz="3200" b="1" kern="0" dirty="0">
                <a:ln w="15875">
                  <a:noFill/>
                </a:ln>
                <a:solidFill>
                  <a:srgbClr val="0000CC"/>
                </a:solidFill>
                <a:latin typeface="Bahnschrift SemiBold SemiConden" panose="020B0502040204020203" pitchFamily="34" charset="0"/>
              </a:rPr>
              <a:t>che sono l’ombra di cose che dovevano</a:t>
            </a:r>
          </a:p>
          <a:p>
            <a:pPr algn="ctr" defTabSz="914400">
              <a:defRPr/>
            </a:pPr>
            <a:r>
              <a:rPr lang="it-IT" sz="3200" b="1" kern="0" dirty="0">
                <a:ln w="15875">
                  <a:noFill/>
                </a:ln>
                <a:solidFill>
                  <a:srgbClr val="0000CC"/>
                </a:solidFill>
                <a:latin typeface="Bahnschrift SemiBold SemiConden" panose="020B0502040204020203" pitchFamily="34" charset="0"/>
              </a:rPr>
              <a:t> avvenire; ma il corpo è di Cristo</a:t>
            </a:r>
            <a:r>
              <a:rPr lang="it-IT" sz="3200" b="1" kern="0" dirty="0">
                <a:ln w="15875">
                  <a:noFill/>
                </a:ln>
                <a:solidFill>
                  <a:srgbClr val="9A1A6F"/>
                </a:solidFill>
                <a:latin typeface="Bahnschrift SemiBold SemiConden" panose="020B0502040204020203" pitchFamily="34" charset="0"/>
              </a:rPr>
              <a:t>». </a:t>
            </a:r>
          </a:p>
          <a:p>
            <a:pPr algn="ctr" defTabSz="914400">
              <a:defRPr/>
            </a:pPr>
            <a:r>
              <a:rPr lang="it-IT" b="1" dirty="0">
                <a:solidFill>
                  <a:schemeClr val="bg1"/>
                </a:solidFill>
              </a:rPr>
              <a:t>Colossesi 2:16,17</a:t>
            </a:r>
            <a:endParaRPr lang="es-CO" sz="2800" b="1" kern="0" dirty="0">
              <a:ln w="15875"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3">
            <a:extLst>
              <a:ext uri="{FF2B5EF4-FFF2-40B4-BE49-F238E27FC236}">
                <a16:creationId xmlns:a16="http://schemas.microsoft.com/office/drawing/2014/main" id="{5A65AA6E-E350-4C0C-9A63-3343F947A4EA}"/>
              </a:ext>
            </a:extLst>
          </p:cNvPr>
          <p:cNvSpPr/>
          <p:nvPr/>
        </p:nvSpPr>
        <p:spPr>
          <a:xfrm>
            <a:off x="2124212" y="200183"/>
            <a:ext cx="7929517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200" b="1" kern="0" dirty="0" err="1">
                <a:ln w="3175">
                  <a:noFill/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Risultanze</a:t>
            </a:r>
            <a:r>
              <a:rPr lang="es-CO" sz="3200" b="1" kern="0" dirty="0">
                <a:ln w="3175">
                  <a:noFill/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CO" sz="3200" b="1" kern="0" dirty="0" err="1">
                <a:ln w="3175">
                  <a:noFill/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teologiche</a:t>
            </a:r>
            <a:r>
              <a:rPr lang="es-CO" sz="3200" b="1" kern="0" dirty="0">
                <a:ln w="3175">
                  <a:noFill/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 del sacrificio di Cristo </a:t>
            </a:r>
            <a:endParaRPr lang="es-CO" sz="2800" b="1" kern="0" dirty="0">
              <a:ln w="3175">
                <a:noFill/>
              </a:ln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2">
            <a:extLst>
              <a:ext uri="{FF2B5EF4-FFF2-40B4-BE49-F238E27FC236}">
                <a16:creationId xmlns:a16="http://schemas.microsoft.com/office/drawing/2014/main" id="{052BDF6C-E9C3-48C3-A45F-5FF10C7AF452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</a:p>
        </p:txBody>
      </p:sp>
      <p:sp>
        <p:nvSpPr>
          <p:cNvPr id="6" name="Rectángulo 13">
            <a:extLst>
              <a:ext uri="{FF2B5EF4-FFF2-40B4-BE49-F238E27FC236}">
                <a16:creationId xmlns:a16="http://schemas.microsoft.com/office/drawing/2014/main" id="{32394418-3EFC-40B9-9CCD-67E1E25AEC3F}"/>
              </a:ext>
            </a:extLst>
          </p:cNvPr>
          <p:cNvSpPr/>
          <p:nvPr/>
        </p:nvSpPr>
        <p:spPr>
          <a:xfrm>
            <a:off x="2110156" y="1416027"/>
            <a:ext cx="7943573" cy="5232202"/>
          </a:xfrm>
          <a:prstGeom prst="rect">
            <a:avLst/>
          </a:prstGeom>
          <a:solidFill>
            <a:srgbClr val="CCFFFF"/>
          </a:solidFill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it-IT" sz="3000" b="1" dirty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it-IT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Il confronto con altri commentatori biblici </a:t>
            </a:r>
          </a:p>
          <a:p>
            <a:r>
              <a:rPr lang="it-IT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che avanzano date diverse dalla nostra </a:t>
            </a:r>
          </a:p>
          <a:p>
            <a:r>
              <a:rPr lang="it-IT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rimane aperto e vanno comunque </a:t>
            </a:r>
          </a:p>
          <a:p>
            <a:r>
              <a:rPr lang="it-IT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rispettate. Ripeto: le loro ragioni sono </a:t>
            </a:r>
          </a:p>
          <a:p>
            <a:r>
              <a:rPr lang="it-IT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propriamente di natura astronomica, </a:t>
            </a:r>
            <a: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non profetica</a:t>
            </a:r>
            <a:r>
              <a:rPr lang="it-IT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.   </a:t>
            </a:r>
          </a:p>
          <a:p>
            <a:r>
              <a:rPr lang="it-IT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Che dire allora? </a:t>
            </a:r>
            <a:r>
              <a:rPr lang="it-IT" sz="2800" b="1">
                <a:solidFill>
                  <a:schemeClr val="bg1"/>
                </a:solidFill>
                <a:latin typeface="Arial Narrow" panose="020B0606020202030204" pitchFamily="34" charset="0"/>
              </a:rPr>
              <a:t>Diamo </a:t>
            </a:r>
            <a:r>
              <a:rPr lang="it-IT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retta al consiglio  </a:t>
            </a:r>
          </a:p>
          <a:p>
            <a:r>
              <a:rPr lang="it-IT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  dell’apostolo Pietro che dice così </a:t>
            </a:r>
            <a:r>
              <a:rPr lang="it-IT" b="1" dirty="0">
                <a:solidFill>
                  <a:schemeClr val="bg1"/>
                </a:solidFill>
              </a:rPr>
              <a:t>(2 Pietro 1:19):</a:t>
            </a:r>
            <a:endParaRPr lang="it-IT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it-IT" sz="2800" b="1" dirty="0">
                <a:solidFill>
                  <a:srgbClr val="000099"/>
                </a:solidFill>
                <a:latin typeface="Arial Narrow" panose="020B0606020202030204" pitchFamily="34" charset="0"/>
              </a:rPr>
              <a:t>  «Abbiamo inoltre </a:t>
            </a:r>
            <a:r>
              <a:rPr 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la parola profetica più salda</a:t>
            </a:r>
            <a:r>
              <a:rPr lang="it-IT" sz="2800" b="1" dirty="0">
                <a:solidFill>
                  <a:srgbClr val="000099"/>
                </a:solidFill>
                <a:latin typeface="Arial Narrow" panose="020B0606020202030204" pitchFamily="34" charset="0"/>
              </a:rPr>
              <a:t>: farete  </a:t>
            </a:r>
          </a:p>
          <a:p>
            <a:r>
              <a:rPr lang="it-IT" sz="2800" b="1" dirty="0">
                <a:solidFill>
                  <a:srgbClr val="000099"/>
                </a:solidFill>
                <a:latin typeface="Arial Narrow" panose="020B0606020202030204" pitchFamily="34" charset="0"/>
              </a:rPr>
              <a:t>  bene prestarle attenzione, come ad una lampada  </a:t>
            </a:r>
          </a:p>
          <a:p>
            <a:r>
              <a:rPr lang="it-IT" sz="2800" b="1" dirty="0">
                <a:solidFill>
                  <a:srgbClr val="000099"/>
                </a:solidFill>
                <a:latin typeface="Arial Narrow" panose="020B0606020202030204" pitchFamily="34" charset="0"/>
              </a:rPr>
              <a:t>  splendente in luogo oscuro, fino a quando spunti il  </a:t>
            </a:r>
          </a:p>
          <a:p>
            <a:r>
              <a:rPr lang="it-IT" sz="2800" b="1" dirty="0">
                <a:solidFill>
                  <a:srgbClr val="000099"/>
                </a:solidFill>
                <a:latin typeface="Arial Narrow" panose="020B0606020202030204" pitchFamily="34" charset="0"/>
              </a:rPr>
              <a:t>  giorno e la stella mattutina sorga nei vostri cuori».</a:t>
            </a:r>
            <a:endParaRPr lang="it-IT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Arial Narrow" panose="020B0606020202030204" pitchFamily="34" charset="0"/>
              </a:rPr>
              <a:t>FINE        </a:t>
            </a:r>
            <a:r>
              <a:rPr lang="it-IT" sz="2000" b="1" dirty="0">
                <a:solidFill>
                  <a:schemeClr val="bg1"/>
                </a:solidFill>
                <a:latin typeface="Arial Narrow" panose="020B0606020202030204" pitchFamily="34" charset="0"/>
              </a:rPr>
              <a:t>P. Luisetti/Ottobre 2018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8" name="Rectángulo 3">
            <a:extLst>
              <a:ext uri="{FF2B5EF4-FFF2-40B4-BE49-F238E27FC236}">
                <a16:creationId xmlns:a16="http://schemas.microsoft.com/office/drawing/2014/main" id="{5A65AA6E-E350-4C0C-9A63-3343F947A4EA}"/>
              </a:ext>
            </a:extLst>
          </p:cNvPr>
          <p:cNvSpPr/>
          <p:nvPr/>
        </p:nvSpPr>
        <p:spPr>
          <a:xfrm>
            <a:off x="2124212" y="200183"/>
            <a:ext cx="7929517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La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presentazione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“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Risposte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alle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obiezioni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”</a:t>
            </a:r>
          </a:p>
          <a:p>
            <a:pPr algn="ctr" defTabSz="914400">
              <a:defRPr/>
            </a:pP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si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conclude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 con una nota del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compilatore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9B7DDFD-E2C1-4373-9DA6-B9F5A91FD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73" y="1557831"/>
            <a:ext cx="1465007" cy="159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2">
            <a:extLst>
              <a:ext uri="{FF2B5EF4-FFF2-40B4-BE49-F238E27FC236}">
                <a16:creationId xmlns:a16="http://schemas.microsoft.com/office/drawing/2014/main" id="{E7DF4CC6-1225-4456-B976-427A11C9BAAC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solidFill>
                  <a:prstClr val="white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764EA87-D006-4CEC-8F0A-EC85B443CE89}"/>
              </a:ext>
            </a:extLst>
          </p:cNvPr>
          <p:cNvSpPr txBox="1"/>
          <p:nvPr/>
        </p:nvSpPr>
        <p:spPr>
          <a:xfrm>
            <a:off x="5609999" y="1061482"/>
            <a:ext cx="4624614" cy="7694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Scarica </a:t>
            </a:r>
            <a:r>
              <a:rPr lang="it-IT" sz="2400" dirty="0">
                <a:ln w="15875">
                  <a:solidFill>
                    <a:srgbClr val="FFFF00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 tooltip="La data della crocifissione"/>
              </a:rPr>
              <a:t>qui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PPTX precedente: </a:t>
            </a:r>
          </a:p>
          <a:p>
            <a:pPr algn="ctr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DATA DELLA CROCIFISSIONE</a:t>
            </a:r>
            <a:endParaRPr lang="it-IT" sz="4000" b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D4EB87-3ED0-4DEE-8AEA-4633695B2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388" y="766033"/>
            <a:ext cx="3330023" cy="25178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6350" cap="flat" cmpd="sng">
            <a:solidFill>
              <a:schemeClr val="tx1"/>
            </a:solidFill>
            <a:bevel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B807F1-C295-479B-A4F6-1238FD87B529}"/>
              </a:ext>
            </a:extLst>
          </p:cNvPr>
          <p:cNvSpPr txBox="1"/>
          <p:nvPr/>
        </p:nvSpPr>
        <p:spPr>
          <a:xfrm>
            <a:off x="5609999" y="2203091"/>
            <a:ext cx="4624614" cy="7694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Scarica </a:t>
            </a:r>
            <a:r>
              <a:rPr lang="it-IT" sz="2400" dirty="0">
                <a:ln w="15875">
                  <a:solidFill>
                    <a:srgbClr val="FFFF00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 tooltip="La data della crocifissione"/>
              </a:rPr>
              <a:t>qui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PDF precedente:</a:t>
            </a:r>
          </a:p>
          <a:p>
            <a:pPr algn="ctr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DATA DELLA CROCIFISSIONE</a:t>
            </a:r>
            <a:endParaRPr lang="it-IT" sz="36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97DACA-3C6C-495C-A515-2B9F17B1790D}"/>
              </a:ext>
            </a:extLst>
          </p:cNvPr>
          <p:cNvSpPr txBox="1"/>
          <p:nvPr/>
        </p:nvSpPr>
        <p:spPr>
          <a:xfrm>
            <a:off x="5609999" y="4462227"/>
            <a:ext cx="4624614" cy="769441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Descarga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>
                <a:ln w="15875">
                  <a:solidFill>
                    <a:srgbClr val="FFFF00">
                      <a:alpha val="98000"/>
                    </a:srgbClr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 tooltip="LA FECHA DE LA CRUCIFIXIÓN"/>
              </a:rPr>
              <a:t>aqu</a:t>
            </a:r>
            <a:r>
              <a:rPr lang="it-IT" sz="2400" dirty="0" err="1">
                <a:ln w="15875">
                  <a:solidFill>
                    <a:srgbClr val="FFFF00">
                      <a:alpha val="98000"/>
                    </a:srgbClr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</a:t>
            </a:r>
            <a:r>
              <a:rPr lang="it-IT" sz="2400" dirty="0">
                <a:ln w="15875">
                  <a:solidFill>
                    <a:srgbClr val="FFFF00">
                      <a:alpha val="98000"/>
                    </a:srgbClr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PPTX 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anterior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FECHA DE LA CRUCIFIXIÓN</a:t>
            </a:r>
            <a:endParaRPr lang="it-IT" sz="36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33B389-BA47-414A-879B-FEDBE9B91A98}"/>
              </a:ext>
            </a:extLst>
          </p:cNvPr>
          <p:cNvSpPr txBox="1"/>
          <p:nvPr/>
        </p:nvSpPr>
        <p:spPr>
          <a:xfrm>
            <a:off x="5610001" y="5497876"/>
            <a:ext cx="4624613" cy="769441"/>
          </a:xfrm>
          <a:prstGeom prst="rect">
            <a:avLst/>
          </a:prstGeom>
          <a:noFill/>
          <a:ln w="158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Descarga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>
                <a:ln w="15875">
                  <a:solidFill>
                    <a:srgbClr val="FFFF00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tooltip="LA FECHA DE LA CRUCIFIXIÓN"/>
              </a:rPr>
              <a:t>aqu</a:t>
            </a:r>
            <a:r>
              <a:rPr lang="it-IT" sz="2400" dirty="0" err="1">
                <a:ln w="15875">
                  <a:solidFill>
                    <a:srgbClr val="FFFF00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PDF </a:t>
            </a:r>
            <a:r>
              <a:rPr lang="it-IT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anterior</a:t>
            </a:r>
            <a:r>
              <a:rPr lang="it-IT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FECHA DE LA CRUCIFIXIÓN</a:t>
            </a:r>
            <a:endParaRPr lang="it-IT" sz="3600" b="1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297EB70-1305-4B9C-993D-924F174DC1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89" y="3794046"/>
            <a:ext cx="874034" cy="58268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FC2948-5743-48D6-B73D-147E713D6F31}"/>
              </a:ext>
            </a:extLst>
          </p:cNvPr>
          <p:cNvSpPr txBox="1"/>
          <p:nvPr/>
        </p:nvSpPr>
        <p:spPr>
          <a:xfrm>
            <a:off x="1810157" y="3979777"/>
            <a:ext cx="3799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</a:rPr>
              <a:t>Vai all’ultima diapositiva! </a:t>
            </a:r>
          </a:p>
          <a:p>
            <a:pPr algn="ctr"/>
            <a:r>
              <a:rPr lang="it-IT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</a:rPr>
              <a:t>Troverai un contributo</a:t>
            </a:r>
          </a:p>
          <a:p>
            <a:pPr algn="ctr"/>
            <a:r>
              <a:rPr lang="it-IT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hnschrift SemiBold SemiConden" panose="020B0502040204020203" pitchFamily="34" charset="0"/>
              </a:rPr>
              <a:t> supplementare.</a:t>
            </a:r>
            <a:endParaRPr lang="it-IT" b="1" dirty="0">
              <a:solidFill>
                <a:schemeClr val="accent6">
                  <a:lumMod val="60000"/>
                  <a:lumOff val="4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13" name="Freccia in su 12">
            <a:extLst>
              <a:ext uri="{FF2B5EF4-FFF2-40B4-BE49-F238E27FC236}">
                <a16:creationId xmlns:a16="http://schemas.microsoft.com/office/drawing/2014/main" id="{9EE84048-D350-4AF4-8EAB-9FBB84A19F6F}"/>
              </a:ext>
            </a:extLst>
          </p:cNvPr>
          <p:cNvSpPr/>
          <p:nvPr/>
        </p:nvSpPr>
        <p:spPr>
          <a:xfrm rot="16200000">
            <a:off x="5412000" y="1484945"/>
            <a:ext cx="288000" cy="1080000"/>
          </a:xfrm>
          <a:prstGeom prst="upArrow">
            <a:avLst/>
          </a:prstGeom>
          <a:solidFill>
            <a:srgbClr val="FF0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9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 di testo 27">
            <a:extLst>
              <a:ext uri="{FF2B5EF4-FFF2-40B4-BE49-F238E27FC236}">
                <a16:creationId xmlns:a16="http://schemas.microsoft.com/office/drawing/2014/main" id="{A75B1447-9E92-4BFB-B35A-14E4055D2FBB}"/>
              </a:ext>
            </a:extLst>
          </p:cNvPr>
          <p:cNvSpPr txBox="1"/>
          <p:nvPr/>
        </p:nvSpPr>
        <p:spPr>
          <a:xfrm>
            <a:off x="4803763" y="225030"/>
            <a:ext cx="2280447" cy="2428764"/>
          </a:xfrm>
          <a:prstGeom prst="rect">
            <a:avLst/>
          </a:prstGeom>
          <a:solidFill>
            <a:srgbClr val="0070C0"/>
          </a:solidFill>
          <a:ln w="38100" cmpd="sng">
            <a:solidFill>
              <a:srgbClr val="FFFF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it-IT" sz="1100" b="1" dirty="0">
                <a:solidFill>
                  <a:srgbClr val="FFFFFF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it-IT" sz="3200" b="1" dirty="0">
                <a:solidFill>
                  <a:srgbClr val="FFFFFF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TRE PROFEZIE</a:t>
            </a:r>
            <a:endParaRPr lang="it-IT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it-IT" sz="3200" b="1" dirty="0">
                <a:solidFill>
                  <a:srgbClr val="FFFFFF"/>
                </a:solidFill>
                <a:latin typeface="Cambria" panose="0204050305040603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SU GESÙ CRISTO</a:t>
            </a:r>
            <a:endParaRPr lang="it-IT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3E9E139-10A7-4905-889E-B6CE33F8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4" y="250593"/>
            <a:ext cx="2381682" cy="2381682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8" name="Rectángulo 8">
            <a:extLst>
              <a:ext uri="{FF2B5EF4-FFF2-40B4-BE49-F238E27FC236}">
                <a16:creationId xmlns:a16="http://schemas.microsoft.com/office/drawing/2014/main" id="{8BAD2298-2F15-4BE1-B449-8D7B26D6029E}"/>
              </a:ext>
            </a:extLst>
          </p:cNvPr>
          <p:cNvSpPr/>
          <p:nvPr/>
        </p:nvSpPr>
        <p:spPr>
          <a:xfrm>
            <a:off x="2311404" y="3206482"/>
            <a:ext cx="7569193" cy="34009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5152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000" b="1" dirty="0"/>
              <a:t>Dal mio sito, una breve lettura di tre pagine correlata </a:t>
            </a:r>
          </a:p>
          <a:p>
            <a:pPr algn="ctr"/>
            <a:r>
              <a:rPr lang="it-IT" sz="2000" b="1" dirty="0"/>
              <a:t>alla crocifissione di Cristo dal titolo:</a:t>
            </a:r>
          </a:p>
          <a:p>
            <a:pPr algn="ctr"/>
            <a:r>
              <a:rPr lang="it-IT" sz="3200" b="1" dirty="0">
                <a:solidFill>
                  <a:srgbClr val="C00000"/>
                </a:solidFill>
              </a:rPr>
              <a:t>TRE PROFEZIE SU GESÙ CRISTO</a:t>
            </a:r>
          </a:p>
          <a:p>
            <a:pPr algn="ctr"/>
            <a:r>
              <a:rPr lang="it-IT" sz="2000" b="1" dirty="0"/>
              <a:t>Studio di tre pagine PDF di Helmut </a:t>
            </a:r>
            <a:r>
              <a:rPr lang="it-IT" sz="2000" b="1" dirty="0" err="1"/>
              <a:t>Haubeil</a:t>
            </a:r>
            <a:r>
              <a:rPr lang="it-IT" sz="2000" b="1" dirty="0"/>
              <a:t>.</a:t>
            </a:r>
            <a:r>
              <a:rPr lang="it-IT" dirty="0"/>
              <a:t>  	</a:t>
            </a:r>
          </a:p>
          <a:p>
            <a:r>
              <a:rPr lang="it-IT" sz="2000" b="1" dirty="0"/>
              <a:t>                    </a:t>
            </a:r>
            <a:r>
              <a:rPr lang="it-IT" sz="2400" b="1" dirty="0"/>
              <a:t>1. Le vesti del Cristo spartite</a:t>
            </a:r>
            <a:endParaRPr lang="it-IT" sz="2000" b="1" dirty="0"/>
          </a:p>
          <a:p>
            <a:r>
              <a:rPr lang="it-IT" sz="2400" b="1" dirty="0"/>
              <a:t>                 2. Le ossa del Cristo in croce risparmiate</a:t>
            </a:r>
          </a:p>
          <a:p>
            <a:r>
              <a:rPr lang="it-IT" sz="2000" b="1" dirty="0"/>
              <a:t>                    </a:t>
            </a:r>
            <a:r>
              <a:rPr lang="it-IT" sz="2400" b="1" dirty="0"/>
              <a:t>3. Gesù viene venduto per trenta denari</a:t>
            </a:r>
            <a:endParaRPr lang="it-IT" sz="2000" b="1" dirty="0"/>
          </a:p>
          <a:p>
            <a:pPr algn="ctr"/>
            <a:r>
              <a:rPr lang="es-CO" b="1" dirty="0">
                <a:solidFill>
                  <a:srgbClr val="C00000"/>
                </a:solidFill>
                <a:highlight>
                  <a:srgbClr val="FFFF00"/>
                </a:highlight>
              </a:rPr>
              <a:t>                       </a:t>
            </a:r>
          </a:p>
          <a:p>
            <a:pPr algn="ctr"/>
            <a:r>
              <a:rPr lang="es-CO" sz="2400" b="1" dirty="0" err="1"/>
              <a:t>Clicca</a:t>
            </a:r>
            <a:r>
              <a:rPr lang="es-CO" sz="2400" b="1" dirty="0"/>
              <a:t> </a:t>
            </a:r>
            <a:r>
              <a:rPr lang="es-CO" sz="2400" b="1" u="sng" dirty="0">
                <a:ln w="15875" cmpd="sng">
                  <a:solidFill>
                    <a:srgbClr val="05152F"/>
                  </a:solidFill>
                </a:ln>
                <a:solidFill>
                  <a:srgbClr val="0000CC"/>
                </a:solidFill>
                <a:hlinkClick r:id="rId3" tooltip="TRE PROFEZIE SU GESÙ CRISTO"/>
              </a:rPr>
              <a:t>Download</a:t>
            </a:r>
            <a:r>
              <a:rPr lang="es-CO" sz="2400" b="1" dirty="0">
                <a:ln w="15875" cmpd="sng">
                  <a:solidFill>
                    <a:srgbClr val="05152F"/>
                  </a:solidFill>
                </a:ln>
                <a:solidFill>
                  <a:srgbClr val="0000CC"/>
                </a:solidFill>
              </a:rPr>
              <a:t> </a:t>
            </a:r>
            <a:r>
              <a:rPr lang="es-CO" sz="2400" b="1" dirty="0"/>
              <a:t>per </a:t>
            </a:r>
            <a:r>
              <a:rPr lang="es-CO" sz="2400" b="1" dirty="0" err="1"/>
              <a:t>scaricare</a:t>
            </a:r>
            <a:r>
              <a:rPr lang="es-CO" sz="2400" b="1" dirty="0"/>
              <a:t>.</a:t>
            </a:r>
            <a:endParaRPr lang="it-IT" sz="2400" b="1" dirty="0"/>
          </a:p>
          <a:p>
            <a:pPr lvl="0" algn="ctr">
              <a:defRPr/>
            </a:pPr>
            <a:endParaRPr lang="es-CO" sz="900" kern="0" dirty="0">
              <a:ln w="0">
                <a:solidFill>
                  <a:srgbClr val="0000CC"/>
                </a:solidFill>
              </a:ln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D7F9B1F-17E5-4233-A605-5AF05C1D0B16}"/>
              </a:ext>
            </a:extLst>
          </p:cNvPr>
          <p:cNvSpPr txBox="1"/>
          <p:nvPr/>
        </p:nvSpPr>
        <p:spPr>
          <a:xfrm>
            <a:off x="2222501" y="2653794"/>
            <a:ext cx="4919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</a:rPr>
              <a:t>Helmut </a:t>
            </a:r>
            <a:r>
              <a:rPr lang="it-IT" sz="2000" dirty="0" err="1">
                <a:solidFill>
                  <a:srgbClr val="FFFF00"/>
                </a:solidFill>
              </a:rPr>
              <a:t>Haubeil</a:t>
            </a:r>
            <a:r>
              <a:rPr lang="it-IT" sz="2000" dirty="0"/>
              <a:t>, pastore avventista tedesco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552BA8-89F3-41B0-AC22-56B56C67AE47}"/>
              </a:ext>
            </a:extLst>
          </p:cNvPr>
          <p:cNvSpPr txBox="1"/>
          <p:nvPr/>
        </p:nvSpPr>
        <p:spPr>
          <a:xfrm>
            <a:off x="7218089" y="225030"/>
            <a:ext cx="2662509" cy="25237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Avvertenza: senza autorizzazione scritta 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è vietato pubblicare questa presentazione su nessun 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altro sito web o sulla rete.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  <a:ea typeface="Cambria" panose="02040503050406030204" pitchFamily="18" charset="0"/>
              </a:rPr>
              <a:t>© Pierluigi Luisetti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24-10-2018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</a:rPr>
              <a:t>luisetti46@gmail.com</a:t>
            </a:r>
          </a:p>
          <a:p>
            <a:pPr algn="ctr"/>
            <a:r>
              <a:rPr lang="it-IT" sz="1600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hlinkClick r:id="rId4"/>
              </a:rPr>
              <a:t>www.letteraperta.it</a:t>
            </a:r>
            <a:endParaRPr lang="it-IT" sz="1600" dirty="0">
              <a:ln>
                <a:solidFill>
                  <a:srgbClr val="0000CC"/>
                </a:solidFill>
              </a:ln>
              <a:solidFill>
                <a:srgbClr val="0000CC"/>
              </a:solidFill>
            </a:endParaRPr>
          </a:p>
          <a:p>
            <a:pPr algn="ctr"/>
            <a:endParaRPr lang="it-IT" sz="1400" dirty="0"/>
          </a:p>
        </p:txBody>
      </p:sp>
      <p:sp>
        <p:nvSpPr>
          <p:cNvPr id="7" name="Rectángulo 2">
            <a:extLst>
              <a:ext uri="{FF2B5EF4-FFF2-40B4-BE49-F238E27FC236}">
                <a16:creationId xmlns:a16="http://schemas.microsoft.com/office/drawing/2014/main" id="{0872DFCE-8704-45A4-88FC-C657664DDDAD}"/>
              </a:ext>
            </a:extLst>
          </p:cNvPr>
          <p:cNvSpPr/>
          <p:nvPr/>
        </p:nvSpPr>
        <p:spPr>
          <a:xfrm>
            <a:off x="10053729" y="0"/>
            <a:ext cx="64312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6728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ccia in giù 45">
            <a:extLst>
              <a:ext uri="{FF2B5EF4-FFF2-40B4-BE49-F238E27FC236}">
                <a16:creationId xmlns:a16="http://schemas.microsoft.com/office/drawing/2014/main" id="{107437AB-5FFE-4314-8741-9CC1566C623A}"/>
              </a:ext>
            </a:extLst>
          </p:cNvPr>
          <p:cNvSpPr/>
          <p:nvPr/>
        </p:nvSpPr>
        <p:spPr>
          <a:xfrm rot="16200000">
            <a:off x="3788416" y="4583680"/>
            <a:ext cx="312450" cy="394002"/>
          </a:xfrm>
          <a:prstGeom prst="downArrow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A28AD77-E6EC-489C-AD77-ED6EFC493C94}"/>
              </a:ext>
            </a:extLst>
          </p:cNvPr>
          <p:cNvGrpSpPr/>
          <p:nvPr/>
        </p:nvGrpSpPr>
        <p:grpSpPr>
          <a:xfrm>
            <a:off x="2391879" y="1773990"/>
            <a:ext cx="7560907" cy="2531755"/>
            <a:chOff x="695030" y="3990189"/>
            <a:chExt cx="7755139" cy="2398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CCCC3FB-B36B-413D-B406-1AAB6730D8E7}"/>
                </a:ext>
              </a:extLst>
            </p:cNvPr>
            <p:cNvGrpSpPr/>
            <p:nvPr/>
          </p:nvGrpSpPr>
          <p:grpSpPr>
            <a:xfrm>
              <a:off x="1278697" y="4439484"/>
              <a:ext cx="6586606" cy="702364"/>
              <a:chOff x="1444210" y="4784036"/>
              <a:chExt cx="6586606" cy="702364"/>
            </a:xfrm>
            <a:grpFill/>
          </p:grpSpPr>
          <p:sp>
            <p:nvSpPr>
              <p:cNvPr id="25" name="AutoShape 21">
                <a:extLst>
                  <a:ext uri="{FF2B5EF4-FFF2-40B4-BE49-F238E27FC236}">
                    <a16:creationId xmlns:a16="http://schemas.microsoft.com/office/drawing/2014/main" id="{19E24CF7-5C9B-4322-A4D7-381504D9A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7951" y="4784036"/>
                <a:ext cx="2590800" cy="702364"/>
              </a:xfrm>
              <a:prstGeom prst="leftRightArrow">
                <a:avLst>
                  <a:gd name="adj1" fmla="val 59528"/>
                  <a:gd name="adj2" fmla="val 12868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>
                  <a:defRPr/>
                </a:pPr>
                <a:r>
                  <a:rPr lang="es-ES" sz="2400" b="1" kern="0" dirty="0">
                    <a:solidFill>
                      <a:sysClr val="windowText" lastClr="000000"/>
                    </a:solidFill>
                    <a:latin typeface="Calibri"/>
                  </a:rPr>
                  <a:t>62 settimane</a:t>
                </a:r>
              </a:p>
            </p:txBody>
          </p:sp>
          <p:sp>
            <p:nvSpPr>
              <p:cNvPr id="23" name="AutoShape 17">
                <a:extLst>
                  <a:ext uri="{FF2B5EF4-FFF2-40B4-BE49-F238E27FC236}">
                    <a16:creationId xmlns:a16="http://schemas.microsoft.com/office/drawing/2014/main" id="{05693D6F-C421-4C41-85ED-6F413423F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210" y="4784036"/>
                <a:ext cx="2133742" cy="702364"/>
              </a:xfrm>
              <a:prstGeom prst="leftRightArrow">
                <a:avLst>
                  <a:gd name="adj1" fmla="val 59528"/>
                  <a:gd name="adj2" fmla="val 10053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>
                  <a:defRPr/>
                </a:pPr>
                <a:r>
                  <a:rPr lang="es-ES" sz="2400" b="1" kern="0" dirty="0">
                    <a:solidFill>
                      <a:sysClr val="windowText" lastClr="000000"/>
                    </a:solidFill>
                    <a:latin typeface="Calibri"/>
                  </a:rPr>
                  <a:t>7 settimane</a:t>
                </a:r>
              </a:p>
            </p:txBody>
          </p:sp>
          <p:sp>
            <p:nvSpPr>
              <p:cNvPr id="21" name="AutoShape 25">
                <a:extLst>
                  <a:ext uri="{FF2B5EF4-FFF2-40B4-BE49-F238E27FC236}">
                    <a16:creationId xmlns:a16="http://schemas.microsoft.com/office/drawing/2014/main" id="{1B6773BE-3D04-42E8-8BB7-5FB4EFE62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8751" y="4797287"/>
                <a:ext cx="1862065" cy="689112"/>
              </a:xfrm>
              <a:prstGeom prst="leftRightArrow">
                <a:avLst>
                  <a:gd name="adj1" fmla="val 59528"/>
                  <a:gd name="adj2" fmla="val 2091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>
                  <a:defRPr/>
                </a:pPr>
                <a:r>
                  <a:rPr lang="es-ES" sz="2400" b="1" kern="0" dirty="0">
                    <a:solidFill>
                      <a:sysClr val="windowText" lastClr="000000"/>
                    </a:solidFill>
                    <a:latin typeface="Calibri"/>
                  </a:rPr>
                  <a:t>1 settimana</a:t>
                </a:r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5D6B1561-2DA5-4E36-92A6-003FC8C28502}"/>
                </a:ext>
              </a:extLst>
            </p:cNvPr>
            <p:cNvGrpSpPr/>
            <p:nvPr/>
          </p:nvGrpSpPr>
          <p:grpSpPr>
            <a:xfrm>
              <a:off x="1278697" y="5064303"/>
              <a:ext cx="6586606" cy="703053"/>
              <a:chOff x="1278697" y="5263083"/>
              <a:chExt cx="6586606" cy="703053"/>
            </a:xfrm>
            <a:grpFill/>
          </p:grpSpPr>
          <p:sp>
            <p:nvSpPr>
              <p:cNvPr id="16" name="AutoShape 17">
                <a:extLst>
                  <a:ext uri="{FF2B5EF4-FFF2-40B4-BE49-F238E27FC236}">
                    <a16:creationId xmlns:a16="http://schemas.microsoft.com/office/drawing/2014/main" id="{27C1D63D-A5E9-43D5-B321-D0135F11A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8697" y="5263772"/>
                <a:ext cx="4724541" cy="702364"/>
              </a:xfrm>
              <a:prstGeom prst="leftRightArrow">
                <a:avLst>
                  <a:gd name="adj1" fmla="val 59528"/>
                  <a:gd name="adj2" fmla="val 10053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>
                  <a:defRPr/>
                </a:pPr>
                <a:r>
                  <a:rPr lang="es-ES" sz="2800" kern="10" dirty="0"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483 anni</a:t>
                </a:r>
                <a:endParaRPr lang="es-ES" sz="2800" kern="10" dirty="0">
                  <a:ln w="3175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AutoShape 25">
                <a:extLst>
                  <a:ext uri="{FF2B5EF4-FFF2-40B4-BE49-F238E27FC236}">
                    <a16:creationId xmlns:a16="http://schemas.microsoft.com/office/drawing/2014/main" id="{08322C9C-CFB5-4ED2-8047-33D64E1BC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8322" y="5263083"/>
                <a:ext cx="1856981" cy="699705"/>
              </a:xfrm>
              <a:prstGeom prst="leftRightArrow">
                <a:avLst>
                  <a:gd name="adj1" fmla="val 59528"/>
                  <a:gd name="adj2" fmla="val 20910"/>
                </a:avLst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>
                  <a:defRPr/>
                </a:pPr>
                <a:r>
                  <a:rPr lang="es-ES" sz="2800" kern="10" dirty="0">
                    <a:ln w="3175">
                      <a:solidFill>
                        <a:prstClr val="black"/>
                      </a:solidFill>
                      <a:round/>
                      <a:headEnd/>
                      <a:tailEnd/>
                    </a:ln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 anni</a:t>
                </a:r>
              </a:p>
            </p:txBody>
          </p:sp>
        </p:grpSp>
        <p:sp>
          <p:nvSpPr>
            <p:cNvPr id="11" name="Text Box 53">
              <a:extLst>
                <a:ext uri="{FF2B5EF4-FFF2-40B4-BE49-F238E27FC236}">
                  <a16:creationId xmlns:a16="http://schemas.microsoft.com/office/drawing/2014/main" id="{FFCF91BF-EE9D-43D6-95F7-BBF48389B2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030" y="4038322"/>
              <a:ext cx="1334085" cy="4957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 cap="rnd" cmpd="sng" algn="ctr">
              <a:solidFill>
                <a:srgbClr val="0000CC"/>
              </a:solidFill>
              <a:prstDash val="solid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s-ES" sz="2800" b="1" kern="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457 aC.</a:t>
              </a:r>
            </a:p>
          </p:txBody>
        </p:sp>
        <p:sp>
          <p:nvSpPr>
            <p:cNvPr id="12" name="Text Box 54">
              <a:extLst>
                <a:ext uri="{FF2B5EF4-FFF2-40B4-BE49-F238E27FC236}">
                  <a16:creationId xmlns:a16="http://schemas.microsoft.com/office/drawing/2014/main" id="{D634C293-4000-4056-ACD9-8807E9DD1F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7971" y="3995303"/>
              <a:ext cx="1395348" cy="4957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 cap="rnd" cmpd="sng" algn="ctr">
              <a:solidFill>
                <a:srgbClr val="0000CC"/>
              </a:solidFill>
              <a:prstDash val="solid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s-ES" sz="2800" b="1" kern="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408 aC.</a:t>
              </a:r>
            </a:p>
          </p:txBody>
        </p:sp>
        <p:sp>
          <p:nvSpPr>
            <p:cNvPr id="13" name="Text Box 55">
              <a:extLst>
                <a:ext uri="{FF2B5EF4-FFF2-40B4-BE49-F238E27FC236}">
                  <a16:creationId xmlns:a16="http://schemas.microsoft.com/office/drawing/2014/main" id="{F1BF112B-E11A-409D-AB55-151A90C58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3994" y="4003246"/>
              <a:ext cx="1167517" cy="4957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 cap="rnd" cmpd="sng" algn="ctr">
              <a:solidFill>
                <a:srgbClr val="0000CC"/>
              </a:solidFill>
              <a:prstDash val="solid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s-ES" sz="2800" b="1" kern="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27 dC.</a:t>
              </a:r>
            </a:p>
          </p:txBody>
        </p:sp>
        <p:sp>
          <p:nvSpPr>
            <p:cNvPr id="14" name="Text Box 55">
              <a:extLst>
                <a:ext uri="{FF2B5EF4-FFF2-40B4-BE49-F238E27FC236}">
                  <a16:creationId xmlns:a16="http://schemas.microsoft.com/office/drawing/2014/main" id="{55CFB1F4-F777-4E30-AEB7-8FB00C15B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2652" y="3990189"/>
              <a:ext cx="1167517" cy="49570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 cap="rnd" cmpd="sng" algn="ctr">
              <a:solidFill>
                <a:srgbClr val="0000CC"/>
              </a:solidFill>
              <a:prstDash val="solid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s-ES" sz="2800" b="1" kern="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34 dC.</a:t>
              </a:r>
            </a:p>
          </p:txBody>
        </p:sp>
        <p:sp>
          <p:nvSpPr>
            <p:cNvPr id="15" name="AutoShape 17">
              <a:extLst>
                <a:ext uri="{FF2B5EF4-FFF2-40B4-BE49-F238E27FC236}">
                  <a16:creationId xmlns:a16="http://schemas.microsoft.com/office/drawing/2014/main" id="{C0D22C61-79F8-4A37-B890-D483787E2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8697" y="5686463"/>
              <a:ext cx="6526485" cy="702364"/>
            </a:xfrm>
            <a:prstGeom prst="leftRightArrow">
              <a:avLst>
                <a:gd name="adj1" fmla="val 59528"/>
                <a:gd name="adj2" fmla="val 10053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>
                <a:defRPr/>
              </a:pPr>
              <a:r>
                <a:rPr lang="es-ES" sz="2800" kern="10" dirty="0"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 </a:t>
              </a:r>
              <a:r>
                <a:rPr lang="es-ES" sz="2800" kern="10" dirty="0">
                  <a:ln w="3175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settimane (490 anni)</a:t>
              </a:r>
            </a:p>
          </p:txBody>
        </p:sp>
      </p:grpSp>
      <p:sp>
        <p:nvSpPr>
          <p:cNvPr id="27" name="Rectángulo 2">
            <a:extLst>
              <a:ext uri="{FF2B5EF4-FFF2-40B4-BE49-F238E27FC236}">
                <a16:creationId xmlns:a16="http://schemas.microsoft.com/office/drawing/2014/main" id="{02C7783F-B191-4B52-BCCD-FBADED732221}"/>
              </a:ext>
            </a:extLst>
          </p:cNvPr>
          <p:cNvSpPr/>
          <p:nvPr/>
        </p:nvSpPr>
        <p:spPr>
          <a:xfrm>
            <a:off x="10201857" y="0"/>
            <a:ext cx="41389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grpSp>
        <p:nvGrpSpPr>
          <p:cNvPr id="20" name="Grupo 3">
            <a:extLst>
              <a:ext uri="{FF2B5EF4-FFF2-40B4-BE49-F238E27FC236}">
                <a16:creationId xmlns:a16="http://schemas.microsoft.com/office/drawing/2014/main" id="{EADBBCDE-D773-4268-BCF6-7050C91B719E}"/>
              </a:ext>
            </a:extLst>
          </p:cNvPr>
          <p:cNvGrpSpPr/>
          <p:nvPr/>
        </p:nvGrpSpPr>
        <p:grpSpPr>
          <a:xfrm>
            <a:off x="2529044" y="4490892"/>
            <a:ext cx="4342645" cy="2023145"/>
            <a:chOff x="2300360" y="3190665"/>
            <a:chExt cx="4602232" cy="2023145"/>
          </a:xfrm>
        </p:grpSpPr>
        <p:grpSp>
          <p:nvGrpSpPr>
            <p:cNvPr id="22" name="Grupo 2">
              <a:extLst>
                <a:ext uri="{FF2B5EF4-FFF2-40B4-BE49-F238E27FC236}">
                  <a16:creationId xmlns:a16="http://schemas.microsoft.com/office/drawing/2014/main" id="{2169546E-4946-45F1-BBD0-C1303A2E98B2}"/>
                </a:ext>
              </a:extLst>
            </p:cNvPr>
            <p:cNvGrpSpPr/>
            <p:nvPr/>
          </p:nvGrpSpPr>
          <p:grpSpPr>
            <a:xfrm>
              <a:off x="2300360" y="3190665"/>
              <a:ext cx="4602232" cy="1746959"/>
              <a:chOff x="2300360" y="3058143"/>
              <a:chExt cx="4602232" cy="1746959"/>
            </a:xfrm>
          </p:grpSpPr>
          <p:sp>
            <p:nvSpPr>
              <p:cNvPr id="28" name="AutoShape 25">
                <a:extLst>
                  <a:ext uri="{FF2B5EF4-FFF2-40B4-BE49-F238E27FC236}">
                    <a16:creationId xmlns:a16="http://schemas.microsoft.com/office/drawing/2014/main" id="{03303CED-67AD-4A4C-9A4E-4CDCB181D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5713" y="4103844"/>
                <a:ext cx="1872726" cy="699705"/>
              </a:xfrm>
              <a:prstGeom prst="leftRightArrow">
                <a:avLst>
                  <a:gd name="adj1" fmla="val 59528"/>
                  <a:gd name="adj2" fmla="val 20910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>
                  <a:defRPr/>
                </a:pPr>
                <a:r>
                  <a:rPr lang="es-ES" sz="2400" kern="10" dirty="0">
                    <a:ln w="3175">
                      <a:solidFill>
                        <a:prstClr val="black"/>
                      </a:solidFill>
                      <a:round/>
                      <a:headEnd/>
                      <a:tailEnd/>
                    </a:ln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½ settimana</a:t>
                </a:r>
              </a:p>
            </p:txBody>
          </p:sp>
          <p:sp>
            <p:nvSpPr>
              <p:cNvPr id="29" name="AutoShape 25">
                <a:extLst>
                  <a:ext uri="{FF2B5EF4-FFF2-40B4-BE49-F238E27FC236}">
                    <a16:creationId xmlns:a16="http://schemas.microsoft.com/office/drawing/2014/main" id="{0BB9C9C6-4B22-45D7-A4CF-FD4C5A5C9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882" y="3507731"/>
                <a:ext cx="3724235" cy="699705"/>
              </a:xfrm>
              <a:prstGeom prst="leftRightArrow">
                <a:avLst>
                  <a:gd name="adj1" fmla="val 59528"/>
                  <a:gd name="adj2" fmla="val 2091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>
                  <a:defRPr/>
                </a:pPr>
                <a:r>
                  <a:rPr lang="es-ES" sz="3200" kern="10" dirty="0">
                    <a:ln w="3175">
                      <a:solidFill>
                        <a:prstClr val="black"/>
                      </a:solidFill>
                      <a:round/>
                      <a:headEnd/>
                      <a:tailEnd/>
                    </a:ln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es-ES" sz="2800" kern="10" dirty="0">
                    <a:ln w="3175">
                      <a:solidFill>
                        <a:prstClr val="black"/>
                      </a:solidFill>
                      <a:round/>
                      <a:headEnd/>
                      <a:tailEnd/>
                    </a:ln>
                    <a:solidFill>
                      <a:prstClr val="black"/>
                    </a:solidFill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Ultima settimana</a:t>
                </a:r>
                <a:endParaRPr lang="es-ES" sz="3200" kern="10" dirty="0">
                  <a:ln w="3175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AutoShape 25">
                <a:extLst>
                  <a:ext uri="{FF2B5EF4-FFF2-40B4-BE49-F238E27FC236}">
                    <a16:creationId xmlns:a16="http://schemas.microsoft.com/office/drawing/2014/main" id="{A77DABD0-E9D1-40E0-A2CC-19A9372A5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5080" y="4105397"/>
                <a:ext cx="1872726" cy="699705"/>
              </a:xfrm>
              <a:prstGeom prst="leftRightArrow">
                <a:avLst>
                  <a:gd name="adj1" fmla="val 59528"/>
                  <a:gd name="adj2" fmla="val 20910"/>
                </a:avLst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>
                  <a:defRPr/>
                </a:pPr>
                <a:r>
                  <a:rPr lang="es-ES" sz="2400" kern="10" dirty="0">
                    <a:ln w="3175">
                      <a:solidFill>
                        <a:prstClr val="black"/>
                      </a:solidFill>
                      <a:round/>
                      <a:headEnd/>
                      <a:tailEnd/>
                    </a:ln>
                    <a:solidFill>
                      <a:prstClr val="black"/>
                    </a:solidFill>
                    <a:latin typeface="Arial Narrow" panose="020B0606020202030204" pitchFamily="34" charset="0"/>
                  </a:rPr>
                  <a:t>½ settimana</a:t>
                </a:r>
              </a:p>
            </p:txBody>
          </p:sp>
          <p:sp>
            <p:nvSpPr>
              <p:cNvPr id="31" name="Text Box 55">
                <a:extLst>
                  <a:ext uri="{FF2B5EF4-FFF2-40B4-BE49-F238E27FC236}">
                    <a16:creationId xmlns:a16="http://schemas.microsoft.com/office/drawing/2014/main" id="{57E9FE4F-244B-4849-8208-B9FB44E7F8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0360" y="3097791"/>
                <a:ext cx="1246355" cy="46166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es-ES" sz="2400" b="1" kern="0" dirty="0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latin typeface="Arial Narrow" panose="020B0606020202030204" pitchFamily="34" charset="0"/>
                  </a:rPr>
                  <a:t>27 </a:t>
                </a:r>
                <a:r>
                  <a:rPr lang="es-ES" sz="2400" b="1" kern="0" dirty="0" err="1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latin typeface="Arial Narrow" panose="020B0606020202030204" pitchFamily="34" charset="0"/>
                  </a:rPr>
                  <a:t>dC</a:t>
                </a:r>
                <a:endParaRPr lang="es-ES" sz="2400" b="1" kern="0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2" name="Text Box 55">
                <a:extLst>
                  <a:ext uri="{FF2B5EF4-FFF2-40B4-BE49-F238E27FC236}">
                    <a16:creationId xmlns:a16="http://schemas.microsoft.com/office/drawing/2014/main" id="{2CB166C6-3034-464F-9EF5-74DA702B85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95382" y="3097791"/>
                <a:ext cx="1207210" cy="46166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es-ES" sz="2400" b="1" kern="0" dirty="0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latin typeface="Arial Narrow" panose="020B0606020202030204" pitchFamily="34" charset="0"/>
                  </a:rPr>
                  <a:t>34 </a:t>
                </a:r>
                <a:r>
                  <a:rPr lang="es-ES" sz="2400" b="1" kern="0" dirty="0" err="1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latin typeface="Arial Narrow" panose="020B0606020202030204" pitchFamily="34" charset="0"/>
                  </a:rPr>
                  <a:t>dC</a:t>
                </a:r>
                <a:endParaRPr lang="es-ES" sz="2400" b="1" kern="0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3" name="Text Box 55">
                <a:extLst>
                  <a:ext uri="{FF2B5EF4-FFF2-40B4-BE49-F238E27FC236}">
                    <a16:creationId xmlns:a16="http://schemas.microsoft.com/office/drawing/2014/main" id="{5F90FB46-8B3B-4B85-B449-A758C31B5B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5271" y="3058143"/>
                <a:ext cx="1246355" cy="58477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es-ES" sz="3200" b="1" kern="0" dirty="0">
                    <a:ln w="15875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31 </a:t>
                </a:r>
                <a:r>
                  <a:rPr lang="es-ES" sz="3200" b="1" kern="0" dirty="0" err="1">
                    <a:ln w="15875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dC</a:t>
                </a:r>
                <a:endParaRPr lang="es-ES" sz="2400" b="1" kern="0" dirty="0">
                  <a:ln w="158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24" name="Text Box 55">
              <a:extLst>
                <a:ext uri="{FF2B5EF4-FFF2-40B4-BE49-F238E27FC236}">
                  <a16:creationId xmlns:a16="http://schemas.microsoft.com/office/drawing/2014/main" id="{1D6C7901-2386-48E9-8982-B3D2AAC79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9082" y="4752145"/>
              <a:ext cx="1439905" cy="46166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s-ES" sz="2400" b="1" kern="0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Arial Narrow" panose="020B0606020202030204" pitchFamily="34" charset="0"/>
                </a:rPr>
                <a:t>3 ½ anni</a:t>
              </a:r>
            </a:p>
          </p:txBody>
        </p:sp>
        <p:sp>
          <p:nvSpPr>
            <p:cNvPr id="26" name="Text Box 55">
              <a:extLst>
                <a:ext uri="{FF2B5EF4-FFF2-40B4-BE49-F238E27FC236}">
                  <a16:creationId xmlns:a16="http://schemas.microsoft.com/office/drawing/2014/main" id="{7421942B-84DD-46DA-A27F-BA54B30CC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3538" y="4747978"/>
              <a:ext cx="1479462" cy="46166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s-ES" sz="2400" b="1" kern="0" dirty="0">
                  <a:ln>
                    <a:solidFill>
                      <a:srgbClr val="FFFF00"/>
                    </a:solidFill>
                  </a:ln>
                  <a:solidFill>
                    <a:srgbClr val="FFFF00"/>
                  </a:solidFill>
                  <a:latin typeface="Arial Narrow" panose="020B0606020202030204" pitchFamily="34" charset="0"/>
                </a:rPr>
                <a:t>3 ½ anni</a:t>
              </a:r>
            </a:p>
          </p:txBody>
        </p:sp>
      </p:grpSp>
      <p:sp>
        <p:nvSpPr>
          <p:cNvPr id="34" name="Rectángulo 5">
            <a:extLst>
              <a:ext uri="{FF2B5EF4-FFF2-40B4-BE49-F238E27FC236}">
                <a16:creationId xmlns:a16="http://schemas.microsoft.com/office/drawing/2014/main" id="{64D30606-ACB3-42E2-BA05-D325700EB8E7}"/>
              </a:ext>
            </a:extLst>
          </p:cNvPr>
          <p:cNvSpPr/>
          <p:nvPr/>
        </p:nvSpPr>
        <p:spPr>
          <a:xfrm>
            <a:off x="2647389" y="334161"/>
            <a:ext cx="6972300" cy="1077218"/>
          </a:xfrm>
          <a:prstGeom prst="rect">
            <a:avLst/>
          </a:prstGeom>
          <a:solidFill>
            <a:srgbClr val="CCFFFF"/>
          </a:solidFill>
          <a:ln w="38100" cap="rnd" cmpd="sng" algn="ctr">
            <a:solidFill>
              <a:srgbClr val="FF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200" kern="0" dirty="0" err="1">
                <a:ln w="9525" cmpd="sng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Riassunto</a:t>
            </a:r>
            <a:r>
              <a:rPr lang="es-CO" sz="3200" kern="0" dirty="0">
                <a:ln w="9525" cmpd="sng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2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delle</a:t>
            </a:r>
            <a:r>
              <a:rPr lang="es-CO" sz="32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70 </a:t>
            </a:r>
            <a:r>
              <a:rPr lang="es-CO" sz="32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settimane</a:t>
            </a:r>
            <a:r>
              <a:rPr lang="es-CO" sz="32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di Daniele 9. Nel mezzo </a:t>
            </a:r>
            <a:r>
              <a:rPr lang="es-CO" sz="32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dell’ultima</a:t>
            </a:r>
            <a:r>
              <a:rPr lang="es-CO" sz="32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2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settimana</a:t>
            </a:r>
            <a:r>
              <a:rPr lang="es-CO" sz="32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s-CO" sz="32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Gesù</a:t>
            </a:r>
            <a:r>
              <a:rPr lang="es-CO" sz="32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2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morì</a:t>
            </a:r>
            <a:r>
              <a:rPr lang="es-CO" sz="32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5" name="Imagen 9">
            <a:extLst>
              <a:ext uri="{FF2B5EF4-FFF2-40B4-BE49-F238E27FC236}">
                <a16:creationId xmlns:a16="http://schemas.microsoft.com/office/drawing/2014/main" id="{1D5661C0-4F29-40A1-B5C1-4618BDC7D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89" y="4844834"/>
            <a:ext cx="1431959" cy="14342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6" name="Freccia in giù 35">
            <a:extLst>
              <a:ext uri="{FF2B5EF4-FFF2-40B4-BE49-F238E27FC236}">
                <a16:creationId xmlns:a16="http://schemas.microsoft.com/office/drawing/2014/main" id="{59C18C12-E24E-42CC-9271-AB0AA528951A}"/>
              </a:ext>
            </a:extLst>
          </p:cNvPr>
          <p:cNvSpPr/>
          <p:nvPr/>
        </p:nvSpPr>
        <p:spPr>
          <a:xfrm rot="5400000">
            <a:off x="5186133" y="4620287"/>
            <a:ext cx="312450" cy="394002"/>
          </a:xfrm>
          <a:prstGeom prst="downArrow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2E65C79-1878-4E4F-899B-00C47ED2254E}"/>
              </a:ext>
            </a:extLst>
          </p:cNvPr>
          <p:cNvSpPr txBox="1"/>
          <p:nvPr/>
        </p:nvSpPr>
        <p:spPr>
          <a:xfrm>
            <a:off x="1267511" y="5213618"/>
            <a:ext cx="1647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Battesimo </a:t>
            </a:r>
          </a:p>
          <a:p>
            <a:pPr algn="r"/>
            <a:r>
              <a:rPr lang="it-IT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 Cristo</a:t>
            </a:r>
          </a:p>
        </p:txBody>
      </p:sp>
      <p:sp>
        <p:nvSpPr>
          <p:cNvPr id="38" name="Freccia in giù 37">
            <a:extLst>
              <a:ext uri="{FF2B5EF4-FFF2-40B4-BE49-F238E27FC236}">
                <a16:creationId xmlns:a16="http://schemas.microsoft.com/office/drawing/2014/main" id="{F721D9F3-D96C-43C5-899C-6352DA26EB63}"/>
              </a:ext>
            </a:extLst>
          </p:cNvPr>
          <p:cNvSpPr/>
          <p:nvPr/>
        </p:nvSpPr>
        <p:spPr>
          <a:xfrm rot="14399999">
            <a:off x="2248249" y="4704745"/>
            <a:ext cx="266200" cy="727356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B2582E-B0DD-4E14-98EA-AA491C8C0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25" y="1675226"/>
            <a:ext cx="621010" cy="6219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Freccia circolare a sinistra 3">
            <a:extLst>
              <a:ext uri="{FF2B5EF4-FFF2-40B4-BE49-F238E27FC236}">
                <a16:creationId xmlns:a16="http://schemas.microsoft.com/office/drawing/2014/main" id="{73822245-3E04-41AE-A5BA-F0F2840481F4}"/>
              </a:ext>
            </a:extLst>
          </p:cNvPr>
          <p:cNvSpPr/>
          <p:nvPr/>
        </p:nvSpPr>
        <p:spPr>
          <a:xfrm>
            <a:off x="8713044" y="2086403"/>
            <a:ext cx="1415032" cy="3758596"/>
          </a:xfrm>
          <a:prstGeom prst="curvedLeftArrow">
            <a:avLst/>
          </a:prstGeom>
          <a:solidFill>
            <a:srgbClr val="FF99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4" grpId="0" animBg="1"/>
      <p:bldP spid="36" grpId="0" animBg="1"/>
      <p:bldP spid="37" grpId="0"/>
      <p:bldP spid="38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22D48FD-8C20-4CEB-A4BD-BF289D123E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20" y="2300496"/>
            <a:ext cx="2435994" cy="18315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82FCDA-3C79-45BC-A45D-7BFC8C6AD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05" y="1950581"/>
            <a:ext cx="2756739" cy="2462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2">
            <a:extLst>
              <a:ext uri="{FF2B5EF4-FFF2-40B4-BE49-F238E27FC236}">
                <a16:creationId xmlns:a16="http://schemas.microsoft.com/office/drawing/2014/main" id="{77A48E8F-05BA-4B1A-AF15-8117ACF59689}"/>
              </a:ext>
            </a:extLst>
          </p:cNvPr>
          <p:cNvSpPr/>
          <p:nvPr/>
        </p:nvSpPr>
        <p:spPr>
          <a:xfrm>
            <a:off x="10168344" y="0"/>
            <a:ext cx="41389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ES" sz="2801" b="1" dirty="0">
                <a:solidFill>
                  <a:prstClr val="white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8" name="Rectángulo 4">
            <a:extLst>
              <a:ext uri="{FF2B5EF4-FFF2-40B4-BE49-F238E27FC236}">
                <a16:creationId xmlns:a16="http://schemas.microsoft.com/office/drawing/2014/main" id="{688D8A45-AA6B-41B1-809E-FB524DA2D405}"/>
              </a:ext>
            </a:extLst>
          </p:cNvPr>
          <p:cNvSpPr/>
          <p:nvPr/>
        </p:nvSpPr>
        <p:spPr>
          <a:xfrm>
            <a:off x="2169284" y="338980"/>
            <a:ext cx="6310321" cy="1384995"/>
          </a:xfrm>
          <a:prstGeom prst="rect">
            <a:avLst/>
          </a:prstGeom>
          <a:solidFill>
            <a:srgbClr val="CC3300"/>
          </a:solidFill>
          <a:ln w="381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La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profezia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delle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70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settimane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di Daniele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è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chiara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, in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quanto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determina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l’anno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31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come data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della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morte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del Cristo.</a:t>
            </a:r>
          </a:p>
        </p:txBody>
      </p:sp>
      <p:sp>
        <p:nvSpPr>
          <p:cNvPr id="9" name="Rectángulo 4">
            <a:extLst>
              <a:ext uri="{FF2B5EF4-FFF2-40B4-BE49-F238E27FC236}">
                <a16:creationId xmlns:a16="http://schemas.microsoft.com/office/drawing/2014/main" id="{4F0083E5-DF8F-4F4F-B78A-7E91120AEF7E}"/>
              </a:ext>
            </a:extLst>
          </p:cNvPr>
          <p:cNvSpPr/>
          <p:nvPr/>
        </p:nvSpPr>
        <p:spPr>
          <a:xfrm>
            <a:off x="3290818" y="2308342"/>
            <a:ext cx="4472651" cy="1815882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E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altrettanto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sono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chiari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i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Vangeli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quando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affermano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che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Ges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haroni" pitchFamily="2" charset="-79"/>
              </a:rPr>
              <a:t>ú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morì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un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venerdì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di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Pasqua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con la luna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piena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8C4274-C4AF-446B-9E28-747777123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01" y="318660"/>
            <a:ext cx="1418842" cy="1425632"/>
          </a:xfrm>
          <a:prstGeom prst="rect">
            <a:avLst/>
          </a:prstGeom>
        </p:spPr>
      </p:pic>
      <p:sp>
        <p:nvSpPr>
          <p:cNvPr id="10" name="Freccia circolare a destra 9">
            <a:extLst>
              <a:ext uri="{FF2B5EF4-FFF2-40B4-BE49-F238E27FC236}">
                <a16:creationId xmlns:a16="http://schemas.microsoft.com/office/drawing/2014/main" id="{3F5E7E8A-691C-47EA-9E52-D1DFCDCF249E}"/>
              </a:ext>
            </a:extLst>
          </p:cNvPr>
          <p:cNvSpPr/>
          <p:nvPr/>
        </p:nvSpPr>
        <p:spPr>
          <a:xfrm rot="8546500">
            <a:off x="8399834" y="465268"/>
            <a:ext cx="1098283" cy="1815334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it-IT" b="1">
              <a:ln w="22225">
                <a:solidFill>
                  <a:srgbClr val="49D1CD"/>
                </a:solidFill>
                <a:prstDash val="solid"/>
              </a:ln>
              <a:solidFill>
                <a:srgbClr val="49D1CD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11" name="Rectángulo 4">
            <a:extLst>
              <a:ext uri="{FF2B5EF4-FFF2-40B4-BE49-F238E27FC236}">
                <a16:creationId xmlns:a16="http://schemas.microsoft.com/office/drawing/2014/main" id="{2423F6AF-76D1-4B24-91C4-37CCDBDA3287}"/>
              </a:ext>
            </a:extLst>
          </p:cNvPr>
          <p:cNvSpPr/>
          <p:nvPr/>
        </p:nvSpPr>
        <p:spPr>
          <a:xfrm>
            <a:off x="2708622" y="4744648"/>
            <a:ext cx="6774756" cy="1384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In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questo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senso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,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quali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sono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le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posizioni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sostenute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da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altri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commentatori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che ci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trovano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,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noi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Avventisti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, in </a:t>
            </a:r>
            <a:r>
              <a:rPr lang="es-CO" sz="2800" kern="0" spc="50" dirty="0" err="1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disaccordo</a:t>
            </a:r>
            <a:r>
              <a:rPr lang="es-CO" sz="2800" kern="0" spc="5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>
                    <a:srgbClr val="4F81BD"/>
                  </a:glow>
                </a:effectLst>
                <a:latin typeface="Arial Narrow" panose="020B0606020202030204" pitchFamily="34" charset="0"/>
                <a:ea typeface="Calibri" pitchFamily="34" charset="0"/>
                <a:cs typeface="Aharoni" pitchFamily="2" charset="-79"/>
              </a:rPr>
              <a:t> con loro? </a:t>
            </a:r>
          </a:p>
        </p:txBody>
      </p:sp>
    </p:spTree>
    <p:extLst>
      <p:ext uri="{BB962C8B-B14F-4D97-AF65-F5344CB8AC3E}">
        <p14:creationId xmlns:p14="http://schemas.microsoft.com/office/powerpoint/2010/main" val="9677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2">
            <a:extLst>
              <a:ext uri="{FF2B5EF4-FFF2-40B4-BE49-F238E27FC236}">
                <a16:creationId xmlns:a16="http://schemas.microsoft.com/office/drawing/2014/main" id="{38799C60-CD9C-4D20-A1BE-3623FB1D282A}"/>
              </a:ext>
            </a:extLst>
          </p:cNvPr>
          <p:cNvSpPr/>
          <p:nvPr/>
        </p:nvSpPr>
        <p:spPr>
          <a:xfrm>
            <a:off x="10168344" y="0"/>
            <a:ext cx="41389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solidFill>
                  <a:prstClr val="white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8" name="Rectángulo 8">
            <a:extLst>
              <a:ext uri="{FF2B5EF4-FFF2-40B4-BE49-F238E27FC236}">
                <a16:creationId xmlns:a16="http://schemas.microsoft.com/office/drawing/2014/main" id="{4EA01520-683E-4D9F-B709-90C51E1E329D}"/>
              </a:ext>
            </a:extLst>
          </p:cNvPr>
          <p:cNvSpPr/>
          <p:nvPr/>
        </p:nvSpPr>
        <p:spPr>
          <a:xfrm>
            <a:off x="2202378" y="2026631"/>
            <a:ext cx="7787153" cy="1477328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Perché un gran numero di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commentatori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biblici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scartano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l’anno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31 come data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della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crocifissione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del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Messia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e, in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suo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luogo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,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preferiscono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l’anno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33?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26DE402-D627-4E73-A064-CFFAB460A25B}"/>
              </a:ext>
            </a:extLst>
          </p:cNvPr>
          <p:cNvSpPr/>
          <p:nvPr/>
        </p:nvSpPr>
        <p:spPr>
          <a:xfrm>
            <a:off x="2202378" y="3699256"/>
            <a:ext cx="7787153" cy="2862322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Risposta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: la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ragione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è 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puramente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astronomica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,</a:t>
            </a:r>
            <a:r>
              <a:rPr lang="es-CO" sz="3000" b="1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in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quanto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nell’anno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31 la luna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piena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non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apparì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il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venerdì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.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Apparì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di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venerdì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3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aprile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nell’anno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33, </a:t>
            </a:r>
          </a:p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due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anni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più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tardi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.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Tuttavia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,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il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problema resta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perché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l’anno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33 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non si concilia 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con i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tempi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delle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70 </a:t>
            </a:r>
            <a:r>
              <a:rPr lang="es-CO" sz="3000" kern="0" dirty="0" err="1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Settimane</a:t>
            </a:r>
            <a:r>
              <a:rPr lang="es-CO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di Daniele 9. </a:t>
            </a:r>
          </a:p>
        </p:txBody>
      </p:sp>
      <p:sp>
        <p:nvSpPr>
          <p:cNvPr id="12" name="Rectángulo 8">
            <a:extLst>
              <a:ext uri="{FF2B5EF4-FFF2-40B4-BE49-F238E27FC236}">
                <a16:creationId xmlns:a16="http://schemas.microsoft.com/office/drawing/2014/main" id="{04308FC5-BDD0-49D7-A813-FB7510F9BA1C}"/>
              </a:ext>
            </a:extLst>
          </p:cNvPr>
          <p:cNvSpPr/>
          <p:nvPr/>
        </p:nvSpPr>
        <p:spPr>
          <a:xfrm>
            <a:off x="2202383" y="261674"/>
            <a:ext cx="7787149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Ecco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tracciate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alcune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tra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le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più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frequenti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divergenze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 o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obiezioni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avanzate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da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altri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</a:p>
          <a:p>
            <a:pPr algn="ctr" defTabSz="914400">
              <a:defRPr/>
            </a:pP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esponenti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e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studiosi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delle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Sacre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Scritture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  <a:round/>
                </a:ln>
                <a:solidFill>
                  <a:schemeClr val="tx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088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C6EC041-EB2E-449E-A020-94DCF4CAF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2" t="42331" r="39710" b="31891"/>
          <a:stretch/>
        </p:blipFill>
        <p:spPr>
          <a:xfrm>
            <a:off x="1906366" y="2883475"/>
            <a:ext cx="4909527" cy="2107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5A896F-80BA-4FFB-B22C-DFFE653D47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4" t="42073" r="39565" b="30603"/>
          <a:stretch/>
        </p:blipFill>
        <p:spPr>
          <a:xfrm>
            <a:off x="5080695" y="4341564"/>
            <a:ext cx="4908880" cy="2209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ángulo 2">
            <a:extLst>
              <a:ext uri="{FF2B5EF4-FFF2-40B4-BE49-F238E27FC236}">
                <a16:creationId xmlns:a16="http://schemas.microsoft.com/office/drawing/2014/main" id="{544E3F81-F2AE-4C12-8D01-0BBC6C1FA33C}"/>
              </a:ext>
            </a:extLst>
          </p:cNvPr>
          <p:cNvSpPr/>
          <p:nvPr/>
        </p:nvSpPr>
        <p:spPr>
          <a:xfrm>
            <a:off x="10117544" y="0"/>
            <a:ext cx="41389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11" name="Rectángulo 8">
            <a:extLst>
              <a:ext uri="{FF2B5EF4-FFF2-40B4-BE49-F238E27FC236}">
                <a16:creationId xmlns:a16="http://schemas.microsoft.com/office/drawing/2014/main" id="{07AFC9AF-E4E0-4680-A78F-9EB5809CA3C4}"/>
              </a:ext>
            </a:extLst>
          </p:cNvPr>
          <p:cNvSpPr/>
          <p:nvPr/>
        </p:nvSpPr>
        <p:spPr>
          <a:xfrm>
            <a:off x="1906365" y="306919"/>
            <a:ext cx="8083210" cy="2400657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Le due schede astronomiche sottostanti ci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aiutano a capire quali siano le origini del contrasto.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Stanno a dimostrare che nell’anno 31 né in marzo, 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né in aprile la luna apparve di venerdì.</a:t>
            </a:r>
          </a:p>
          <a:p>
            <a:pPr algn="ctr" defTabSz="914400">
              <a:defRPr/>
            </a:pPr>
            <a:r>
              <a:rPr lang="it-IT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Marzo 27 = </a:t>
            </a:r>
            <a:r>
              <a:rPr lang="it-IT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martedì </a:t>
            </a:r>
            <a:r>
              <a:rPr lang="it-IT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     Aprile 25 = </a:t>
            </a:r>
            <a:r>
              <a:rPr lang="it-IT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mercoledì</a:t>
            </a:r>
            <a:r>
              <a:rPr lang="it-IT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r>
              <a:rPr lang="it-IT" sz="3000" kern="0" dirty="0">
                <a:ln w="952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 Narrow" panose="020B0606020202030204" pitchFamily="34" charset="0"/>
                <a:ea typeface="Cambria" panose="02040503050406030204" pitchFamily="18" charset="0"/>
              </a:rPr>
              <a:t> </a:t>
            </a:r>
            <a:endParaRPr lang="es-CO" sz="3000" kern="0" dirty="0">
              <a:ln w="952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3B363864-FAF7-426C-AFE4-39BD5E060A93}"/>
              </a:ext>
            </a:extLst>
          </p:cNvPr>
          <p:cNvSpPr/>
          <p:nvPr/>
        </p:nvSpPr>
        <p:spPr>
          <a:xfrm rot="13029770">
            <a:off x="3129290" y="4736720"/>
            <a:ext cx="234729" cy="507700"/>
          </a:xfrm>
          <a:prstGeom prst="downArrow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B5193FB7-4D18-4528-AC20-19072A1A7A3D}"/>
              </a:ext>
            </a:extLst>
          </p:cNvPr>
          <p:cNvSpPr/>
          <p:nvPr/>
        </p:nvSpPr>
        <p:spPr>
          <a:xfrm rot="12901137">
            <a:off x="7009980" y="5919565"/>
            <a:ext cx="234729" cy="507700"/>
          </a:xfrm>
          <a:prstGeom prst="downArrow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08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CDFDE77-550B-410D-BB39-AF08E17F0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28926" r="39734" b="43749"/>
          <a:stretch/>
        </p:blipFill>
        <p:spPr>
          <a:xfrm>
            <a:off x="2155746" y="4274693"/>
            <a:ext cx="4903354" cy="2206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ángulo 2">
            <a:extLst>
              <a:ext uri="{FF2B5EF4-FFF2-40B4-BE49-F238E27FC236}">
                <a16:creationId xmlns:a16="http://schemas.microsoft.com/office/drawing/2014/main" id="{72AAFEF3-4FB6-40C4-9FA8-CA33768CD8C8}"/>
              </a:ext>
            </a:extLst>
          </p:cNvPr>
          <p:cNvSpPr/>
          <p:nvPr/>
        </p:nvSpPr>
        <p:spPr>
          <a:xfrm>
            <a:off x="10168344" y="0"/>
            <a:ext cx="41389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6" name="Rectángulo 8">
            <a:extLst>
              <a:ext uri="{FF2B5EF4-FFF2-40B4-BE49-F238E27FC236}">
                <a16:creationId xmlns:a16="http://schemas.microsoft.com/office/drawing/2014/main" id="{5085A103-933C-4090-B50F-718E3C38999A}"/>
              </a:ext>
            </a:extLst>
          </p:cNvPr>
          <p:cNvSpPr/>
          <p:nvPr/>
        </p:nvSpPr>
        <p:spPr>
          <a:xfrm>
            <a:off x="2138273" y="215481"/>
            <a:ext cx="7915454" cy="2484000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3000" kern="1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>
                    <a:srgbClr val="17406D"/>
                  </a:glo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Altri, vedendo che la luna piena astronomica </a:t>
            </a:r>
          </a:p>
          <a:p>
            <a:pPr algn="ctr"/>
            <a:r>
              <a:rPr lang="it-IT" sz="3000" kern="1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>
                    <a:srgbClr val="17406D"/>
                  </a:glo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non cadde né in marzo, né in aprile di venerdì, </a:t>
            </a:r>
          </a:p>
          <a:p>
            <a:pPr algn="ctr"/>
            <a:r>
              <a:rPr lang="it-IT" sz="3000" kern="1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>
                    <a:srgbClr val="17406D"/>
                  </a:glo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credono che la Pasqua si ebbe nel mese </a:t>
            </a:r>
          </a:p>
          <a:p>
            <a:pPr algn="ctr"/>
            <a:r>
              <a:rPr lang="it-IT" sz="3000" kern="1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>
                    <a:srgbClr val="17406D"/>
                  </a:glo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di maggio perché proprio in questo mese, </a:t>
            </a:r>
          </a:p>
          <a:p>
            <a:pPr algn="ctr"/>
            <a:r>
              <a:rPr lang="it-IT" sz="3000" kern="1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>
                    <a:srgbClr val="17406D"/>
                  </a:glo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di venerdì, ci fu la luna piena.</a:t>
            </a:r>
            <a:endParaRPr lang="it-IT" sz="3000" kern="100" dirty="0">
              <a:ln w="9525">
                <a:solidFill>
                  <a:schemeClr val="bg1"/>
                </a:solidFill>
              </a:ln>
              <a:solidFill>
                <a:schemeClr val="bg1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sp>
        <p:nvSpPr>
          <p:cNvPr id="7" name="Rectángulo 8">
            <a:extLst>
              <a:ext uri="{FF2B5EF4-FFF2-40B4-BE49-F238E27FC236}">
                <a16:creationId xmlns:a16="http://schemas.microsoft.com/office/drawing/2014/main" id="{3D607F08-674D-48F0-B042-813A1BB1070A}"/>
              </a:ext>
            </a:extLst>
          </p:cNvPr>
          <p:cNvSpPr/>
          <p:nvPr/>
        </p:nvSpPr>
        <p:spPr>
          <a:xfrm>
            <a:off x="2120801" y="2762603"/>
            <a:ext cx="4955773" cy="1477328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30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>
                    <a:srgbClr val="17406D"/>
                  </a:glo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Secondo quest’impostazione, </a:t>
            </a:r>
          </a:p>
          <a:p>
            <a:pPr algn="ctr"/>
            <a:r>
              <a:rPr lang="it-IT" sz="30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>
                    <a:srgbClr val="17406D"/>
                  </a:glo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la crocifissione avvenne </a:t>
            </a:r>
          </a:p>
          <a:p>
            <a:pPr algn="ctr"/>
            <a:r>
              <a:rPr lang="it-IT" sz="300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>
                    <a:srgbClr val="17406D"/>
                  </a:glow>
                </a:effectLst>
                <a:latin typeface="Arial Narrow" panose="020B0606020202030204" pitchFamily="34" charset="0"/>
                <a:ea typeface="Cambria" panose="02040503050406030204" pitchFamily="18" charset="0"/>
              </a:rPr>
              <a:t>il 25 maggio dell’anno 31.</a:t>
            </a:r>
            <a:endParaRPr lang="it-IT" sz="3000" dirty="0">
              <a:ln w="9525">
                <a:solidFill>
                  <a:schemeClr val="bg1"/>
                </a:solidFill>
              </a:ln>
              <a:solidFill>
                <a:schemeClr val="bg1"/>
              </a:solidFill>
              <a:latin typeface="Arial Narrow" panose="020B0606020202030204" pitchFamily="34" charset="0"/>
              <a:ea typeface="Cambria" panose="02040503050406030204" pitchFamily="18" charset="0"/>
            </a:endParaRP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E8BF1D23-F9E8-4D74-96C2-29E005D42B3D}"/>
              </a:ext>
            </a:extLst>
          </p:cNvPr>
          <p:cNvSpPr/>
          <p:nvPr/>
        </p:nvSpPr>
        <p:spPr>
          <a:xfrm rot="12901137">
            <a:off x="5465932" y="5870105"/>
            <a:ext cx="234729" cy="507700"/>
          </a:xfrm>
          <a:prstGeom prst="downArrow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ángulo 7">
            <a:extLst>
              <a:ext uri="{FF2B5EF4-FFF2-40B4-BE49-F238E27FC236}">
                <a16:creationId xmlns:a16="http://schemas.microsoft.com/office/drawing/2014/main" id="{ED819D2B-40A9-49B1-996A-408A5502290B}"/>
              </a:ext>
            </a:extLst>
          </p:cNvPr>
          <p:cNvSpPr/>
          <p:nvPr/>
        </p:nvSpPr>
        <p:spPr>
          <a:xfrm>
            <a:off x="7076574" y="2699479"/>
            <a:ext cx="2959681" cy="3780000"/>
          </a:xfrm>
          <a:prstGeom prst="rect">
            <a:avLst/>
          </a:prstGeom>
          <a:solidFill>
            <a:srgbClr val="104C7E"/>
          </a:solidFill>
          <a:ln w="38100" cap="rnd" cmpd="sng" algn="ctr">
            <a:solidFill>
              <a:srgbClr val="FF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914400">
              <a:defRPr/>
            </a:pPr>
            <a:endParaRPr lang="it-IT" sz="100" b="1" dirty="0">
              <a:ln w="15875">
                <a:solidFill>
                  <a:schemeClr val="tx1"/>
                </a:solidFill>
              </a:ln>
              <a:latin typeface="Arial Narrow" panose="020B0606020202030204" pitchFamily="34" charset="0"/>
            </a:endParaRPr>
          </a:p>
          <a:p>
            <a:pPr algn="ctr" defTabSz="914400">
              <a:defRPr/>
            </a:pPr>
            <a:r>
              <a:rPr lang="it-IT" sz="3000" dirty="0">
                <a:ln w="15875">
                  <a:solidFill>
                    <a:schemeClr val="tx1"/>
                  </a:solidFill>
                </a:ln>
                <a:latin typeface="Arial Narrow" panose="020B0606020202030204" pitchFamily="34" charset="0"/>
              </a:rPr>
              <a:t>Per uscire dal dilemma, vogliamo considerare alcune cose riferite alle usanze del popolo d’Israele antico nel </a:t>
            </a:r>
          </a:p>
          <a:p>
            <a:pPr algn="ctr" defTabSz="914400">
              <a:defRPr/>
            </a:pPr>
            <a:r>
              <a:rPr lang="it-IT" sz="3000" dirty="0">
                <a:ln w="15875">
                  <a:solidFill>
                    <a:schemeClr val="tx1"/>
                  </a:solidFill>
                </a:ln>
                <a:latin typeface="Arial Narrow" panose="020B0606020202030204" pitchFamily="34" charset="0"/>
              </a:rPr>
              <a:t>dare inizio ad </a:t>
            </a:r>
          </a:p>
          <a:p>
            <a:pPr algn="ctr" defTabSz="914400">
              <a:defRPr/>
            </a:pPr>
            <a:r>
              <a:rPr lang="it-IT" sz="3000" dirty="0">
                <a:ln w="15875">
                  <a:solidFill>
                    <a:schemeClr val="tx1"/>
                  </a:solidFill>
                </a:ln>
                <a:latin typeface="Arial Narrow" panose="020B0606020202030204" pitchFamily="34" charset="0"/>
              </a:rPr>
              <a:t>un nuovo anno.</a:t>
            </a:r>
            <a:endParaRPr lang="es-CO" sz="3000" kern="0" dirty="0">
              <a:ln w="15875">
                <a:solidFill>
                  <a:schemeClr val="tx1"/>
                </a:solidFill>
              </a:ln>
              <a:latin typeface="Arial Narrow" panose="020B0606020202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6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2">
            <a:extLst>
              <a:ext uri="{FF2B5EF4-FFF2-40B4-BE49-F238E27FC236}">
                <a16:creationId xmlns:a16="http://schemas.microsoft.com/office/drawing/2014/main" id="{35AEC4E1-72EA-4218-8507-49D12BBFE579}"/>
              </a:ext>
            </a:extLst>
          </p:cNvPr>
          <p:cNvSpPr/>
          <p:nvPr/>
        </p:nvSpPr>
        <p:spPr>
          <a:xfrm>
            <a:off x="10168344" y="0"/>
            <a:ext cx="41389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solidFill>
                  <a:prstClr val="white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8" name="Rectángulo 5">
            <a:extLst>
              <a:ext uri="{FF2B5EF4-FFF2-40B4-BE49-F238E27FC236}">
                <a16:creationId xmlns:a16="http://schemas.microsoft.com/office/drawing/2014/main" id="{5C938D0A-8B50-47B0-A246-C26653444022}"/>
              </a:ext>
            </a:extLst>
          </p:cNvPr>
          <p:cNvSpPr/>
          <p:nvPr/>
        </p:nvSpPr>
        <p:spPr>
          <a:xfrm>
            <a:off x="2193470" y="185928"/>
            <a:ext cx="7974871" cy="1938992"/>
          </a:xfrm>
          <a:prstGeom prst="rect">
            <a:avLst/>
          </a:prstGeom>
          <a:solidFill>
            <a:schemeClr val="bg1"/>
          </a:solidFill>
          <a:ln w="38100" cap="rnd" cmpd="sng" algn="ctr">
            <a:solidFill>
              <a:srgbClr val="FF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Per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riuscire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risolvere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i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disaccordi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la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nostra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visione, è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necessario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capire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come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funzionava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il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calendario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lunare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dato da Dio al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popolo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d’Israele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 </a:t>
            </a:r>
          </a:p>
          <a:p>
            <a:pPr algn="ctr" defTabSz="914400">
              <a:defRPr/>
            </a:pP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Da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lì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trarremo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alcune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conclusioni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più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b="1" kern="0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avanti</a:t>
            </a:r>
            <a:r>
              <a:rPr lang="es-CO" sz="3000" b="1" kern="0" dirty="0">
                <a:ln w="9525">
                  <a:solidFill>
                    <a:schemeClr val="tx1">
                      <a:alpha val="0"/>
                    </a:schemeClr>
                  </a:solidFill>
                </a:ln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DDC1ADE5-5943-4AC8-A6D2-6A363B7EBDD8}"/>
              </a:ext>
            </a:extLst>
          </p:cNvPr>
          <p:cNvSpPr/>
          <p:nvPr/>
        </p:nvSpPr>
        <p:spPr>
          <a:xfrm>
            <a:off x="2193470" y="2213077"/>
            <a:ext cx="7974871" cy="1938992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 cap="rnd" cmpd="sng" algn="ctr">
            <a:solidFill>
              <a:srgbClr val="FF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L’anno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solare conta 365 e ¼ di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giorni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(moto di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rivoluzione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).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L’anno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lunare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inferiore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di 11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giorni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rispetto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l’anno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solare, conta circa 354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giorni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 si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compone di 12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cicli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o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lunazioni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di circa 29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giorni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Rectángulo 5">
            <a:extLst>
              <a:ext uri="{FF2B5EF4-FFF2-40B4-BE49-F238E27FC236}">
                <a16:creationId xmlns:a16="http://schemas.microsoft.com/office/drawing/2014/main" id="{69901020-3AA6-46ED-8193-82C9957A8B2D}"/>
              </a:ext>
            </a:extLst>
          </p:cNvPr>
          <p:cNvSpPr/>
          <p:nvPr/>
        </p:nvSpPr>
        <p:spPr>
          <a:xfrm>
            <a:off x="2193470" y="4251870"/>
            <a:ext cx="7974870" cy="2400657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 cap="rnd" cmpd="sng" algn="ctr">
            <a:solidFill>
              <a:srgbClr val="FF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Il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calendario 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gregoriano</a:t>
            </a:r>
            <a:r>
              <a:rPr lang="es-CO" sz="3000" b="1" kern="0" dirty="0">
                <a:ln w="952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dal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1582), 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che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usiamo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attualmente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conta 365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giorni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In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mancanza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del </a:t>
            </a:r>
          </a:p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quarto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di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anno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per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aggiustare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i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conti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dell’anno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solare, si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aggiunge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un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giorno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nel mese di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febbraio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ogni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quattro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anni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Si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avrà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così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l’anno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bisestile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rgbClr val="0000FF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s-CO" sz="3000" kern="0" dirty="0">
              <a:ln w="9525">
                <a:solidFill>
                  <a:schemeClr val="bg1"/>
                </a:solidFill>
              </a:ln>
              <a:solidFill>
                <a:srgbClr val="FF0000"/>
              </a:solidFill>
              <a:latin typeface="Arial Narrow" panose="020B0606020202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7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2">
            <a:extLst>
              <a:ext uri="{FF2B5EF4-FFF2-40B4-BE49-F238E27FC236}">
                <a16:creationId xmlns:a16="http://schemas.microsoft.com/office/drawing/2014/main" id="{FAB24D7F-060F-45EB-8946-0A9C6343C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68" y="1700685"/>
            <a:ext cx="4053740" cy="2700000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9794FF45-1A79-4C52-8785-B66F5307C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14" y="1700685"/>
            <a:ext cx="4053741" cy="2700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B39BEFE8-47D4-447D-917E-4E350C4614D6}"/>
              </a:ext>
            </a:extLst>
          </p:cNvPr>
          <p:cNvSpPr/>
          <p:nvPr/>
        </p:nvSpPr>
        <p:spPr>
          <a:xfrm>
            <a:off x="2094814" y="2887619"/>
            <a:ext cx="7992993" cy="1308050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Abib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significa </a:t>
            </a:r>
            <a:r>
              <a:rPr lang="es-CO" sz="3000" kern="0" dirty="0" err="1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spighe</a:t>
            </a:r>
            <a:r>
              <a:rPr lang="es-CO" sz="3000" kern="0" dirty="0">
                <a:ln w="952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mese </a:t>
            </a:r>
            <a:r>
              <a:rPr lang="es-CO" sz="3000" kern="0" dirty="0" err="1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delle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spighe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Abib era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il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mese del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raccolto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in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Israele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e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dava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inizio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all’anno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  <a:p>
            <a:pPr algn="ctr" defTabSz="914400">
              <a:defRPr/>
            </a:pPr>
            <a:endParaRPr lang="es-CO" sz="1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pPr algn="ctr" defTabSz="914400">
              <a:defRPr/>
            </a:pPr>
            <a:r>
              <a:rPr lang="es-CO" b="1" dirty="0">
                <a:solidFill>
                  <a:srgbClr val="FF0000"/>
                </a:solidFill>
              </a:rPr>
              <a:t>Abib</a:t>
            </a:r>
            <a:r>
              <a:rPr lang="es-CO" b="1" dirty="0"/>
              <a:t> </a:t>
            </a:r>
            <a:r>
              <a:rPr lang="es-CO" b="1" dirty="0" err="1"/>
              <a:t>corrisponde</a:t>
            </a:r>
            <a:r>
              <a:rPr lang="es-CO" b="1" dirty="0"/>
              <a:t> </a:t>
            </a:r>
            <a:r>
              <a:rPr lang="es-CO" b="1" dirty="0" err="1"/>
              <a:t>alla</a:t>
            </a:r>
            <a:r>
              <a:rPr lang="es-CO" b="1" dirty="0"/>
              <a:t> </a:t>
            </a:r>
            <a:r>
              <a:rPr lang="es-CO" b="1" dirty="0" err="1"/>
              <a:t>nostra</a:t>
            </a:r>
            <a:r>
              <a:rPr lang="es-CO" b="1" dirty="0"/>
              <a:t> Primavera (</a:t>
            </a:r>
            <a:r>
              <a:rPr lang="es-CO" b="1" dirty="0" err="1"/>
              <a:t>Mesi</a:t>
            </a:r>
            <a:r>
              <a:rPr lang="es-CO" b="1" dirty="0"/>
              <a:t> di Marzo-</a:t>
            </a:r>
            <a:r>
              <a:rPr lang="es-CO" b="1" dirty="0" err="1"/>
              <a:t>Aprile</a:t>
            </a:r>
            <a:r>
              <a:rPr lang="es-CO" b="1" dirty="0"/>
              <a:t>).  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7119598-200B-4553-9BC6-797DDBF8F009}"/>
              </a:ext>
            </a:extLst>
          </p:cNvPr>
          <p:cNvSpPr/>
          <p:nvPr/>
        </p:nvSpPr>
        <p:spPr>
          <a:xfrm>
            <a:off x="2104192" y="4195670"/>
            <a:ext cx="8002372" cy="2400657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“Se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fai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al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Signore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un’oblazione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di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primizie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, </a:t>
            </a:r>
          </a:p>
          <a:p>
            <a:pPr algn="ctr" defTabSz="914400">
              <a:defRPr/>
            </a:pP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offrirai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come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primizie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,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delle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spighe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(</a:t>
            </a:r>
            <a:r>
              <a:rPr lang="es-CO" sz="3000" kern="0" dirty="0" err="1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abib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tostate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al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fuoco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e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chicchi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di grano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nuovo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,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tritati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”. </a:t>
            </a:r>
            <a:r>
              <a:rPr lang="es-CO" b="1" dirty="0"/>
              <a:t>Levítico 2:14</a:t>
            </a:r>
            <a:endParaRPr lang="es-CO" b="1" dirty="0">
              <a:ln w="9525">
                <a:solidFill>
                  <a:srgbClr val="0000CC"/>
                </a:solidFill>
              </a:ln>
              <a:solidFill>
                <a:srgbClr val="3A0000"/>
              </a:solidFill>
            </a:endParaRP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“Ora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il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lino e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l’orzo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erano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stati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colpiti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, perché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l’orzo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</a:p>
          <a:p>
            <a:pPr algn="ctr" defTabSz="914400">
              <a:defRPr/>
            </a:pP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era in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spiga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(</a:t>
            </a:r>
            <a:r>
              <a:rPr lang="es-CO" sz="3000" kern="0" dirty="0" err="1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abib</a:t>
            </a:r>
            <a:r>
              <a:rPr lang="es-CO" sz="3000" kern="0" dirty="0">
                <a:ln w="9525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, e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il</a:t>
            </a:r>
            <a:r>
              <a:rPr lang="es-CO" sz="30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 lino in </a:t>
            </a:r>
            <a:r>
              <a:rPr lang="es-CO" sz="3000" kern="0" dirty="0" err="1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fiore</a:t>
            </a:r>
            <a:r>
              <a:rPr lang="es-CO" sz="2800" kern="0" dirty="0">
                <a:ln w="9525">
                  <a:solidFill>
                    <a:srgbClr val="0000CC"/>
                  </a:solidFill>
                </a:ln>
                <a:solidFill>
                  <a:srgbClr val="0000CC"/>
                </a:solidFill>
                <a:latin typeface="Arial Narrow" panose="020B0606020202030204" pitchFamily="34" charset="0"/>
              </a:rPr>
              <a:t>”. </a:t>
            </a:r>
            <a:r>
              <a:rPr lang="es-CO" b="1" dirty="0" err="1"/>
              <a:t>Esodo</a:t>
            </a:r>
            <a:r>
              <a:rPr lang="es-CO" b="1" dirty="0"/>
              <a:t> 9:31</a:t>
            </a:r>
          </a:p>
        </p:txBody>
      </p:sp>
      <p:sp>
        <p:nvSpPr>
          <p:cNvPr id="6" name="Rectángulo 2">
            <a:extLst>
              <a:ext uri="{FF2B5EF4-FFF2-40B4-BE49-F238E27FC236}">
                <a16:creationId xmlns:a16="http://schemas.microsoft.com/office/drawing/2014/main" id="{A98E5BCC-60E3-44C0-8EFE-BB9E6822E611}"/>
              </a:ext>
            </a:extLst>
          </p:cNvPr>
          <p:cNvSpPr/>
          <p:nvPr/>
        </p:nvSpPr>
        <p:spPr>
          <a:xfrm>
            <a:off x="10168344" y="0"/>
            <a:ext cx="413895" cy="52334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ES" sz="2801" b="1" dirty="0">
                <a:solidFill>
                  <a:prstClr val="white">
                    <a:tint val="7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10" name="Rectángulo 5">
            <a:extLst>
              <a:ext uri="{FF2B5EF4-FFF2-40B4-BE49-F238E27FC236}">
                <a16:creationId xmlns:a16="http://schemas.microsoft.com/office/drawing/2014/main" id="{62A991B1-D6FE-473C-8214-C5AD49F9ACF5}"/>
              </a:ext>
            </a:extLst>
          </p:cNvPr>
          <p:cNvSpPr/>
          <p:nvPr/>
        </p:nvSpPr>
        <p:spPr>
          <a:xfrm>
            <a:off x="2094814" y="261674"/>
            <a:ext cx="7992995" cy="1477328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 cap="rnd" cmpd="sng" algn="ctr">
            <a:solidFill>
              <a:srgbClr val="FF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Invece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il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calendario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ebraico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era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variabile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</a:t>
            </a:r>
            <a:r>
              <a:rPr lang="es-CO" sz="3000" b="1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 cmpd="sng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girava</a:t>
            </a:r>
            <a:r>
              <a:rPr lang="es-CO" sz="3000" kern="0" dirty="0">
                <a:ln w="9525" cmpd="sng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 cmpd="sng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attorno</a:t>
            </a:r>
            <a:r>
              <a:rPr lang="es-CO" sz="3000" kern="0" dirty="0">
                <a:ln w="9525" cmpd="sng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 cmpd="sng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all’agricoltura</a:t>
            </a:r>
            <a:r>
              <a:rPr lang="es-CO" sz="3000" kern="0" dirty="0">
                <a:ln w="9525" cmpd="sng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Ogni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mese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cominciava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con la luna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nuova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l’anno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era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regolato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dalla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spiga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s-CO" sz="3000" kern="0" dirty="0" err="1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dell’orzo</a:t>
            </a:r>
            <a:r>
              <a:rPr lang="es-CO" sz="3000" kern="0" dirty="0">
                <a:ln w="9525" cmpd="sng">
                  <a:solidFill>
                    <a:schemeClr val="bg1"/>
                  </a:solidFill>
                </a:ln>
                <a:solidFill>
                  <a:srgbClr val="3A0000"/>
                </a:solidFill>
                <a:latin typeface="Arial Narrow" panose="020B0606020202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07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e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TM03457452[[fn=Celestiale]]</Template>
  <TotalTime>16123</TotalTime>
  <Words>2061</Words>
  <Application>Microsoft Office PowerPoint</Application>
  <PresentationFormat>Widescreen</PresentationFormat>
  <Paragraphs>294</Paragraphs>
  <Slides>23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7" baseType="lpstr">
      <vt:lpstr>Aharoni</vt:lpstr>
      <vt:lpstr>Arial</vt:lpstr>
      <vt:lpstr>Arial Narrow</vt:lpstr>
      <vt:lpstr>Bahnschrift</vt:lpstr>
      <vt:lpstr>Bahnschrift Light</vt:lpstr>
      <vt:lpstr>Bahnschrift SemiBold SemiConden</vt:lpstr>
      <vt:lpstr>Bahnschrift SemiCondensed</vt:lpstr>
      <vt:lpstr>Bahnschrift SemiLight SemiConde</vt:lpstr>
      <vt:lpstr>Calibri</vt:lpstr>
      <vt:lpstr>Calibri Light</vt:lpstr>
      <vt:lpstr>Cambria</vt:lpstr>
      <vt:lpstr>Lucida Grande</vt:lpstr>
      <vt:lpstr>Tahoma</vt:lpstr>
      <vt:lpstr>Celestiale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www.letteraperta.it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Risposte alle obiezioni</dc:title>
  <dc:subject>Crocifissione di Cristo</dc:subject>
  <cp:keywords>2 Pietro 1:17; Nisan; Pasqua; Fasi lunari</cp:keywords>
  <cp:lastModifiedBy>Pierino</cp:lastModifiedBy>
  <cp:revision>17</cp:revision>
  <dcterms:created xsi:type="dcterms:W3CDTF">2014-07-08T15:57:29Z</dcterms:created>
  <dcterms:modified xsi:type="dcterms:W3CDTF">2018-10-25T13:23:07Z</dcterms:modified>
  <cp:category>Profezie bibliche</cp:category>
</cp:coreProperties>
</file>