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  <p:sldMasterId id="2147484044" r:id="rId2"/>
    <p:sldMasterId id="2147484098" r:id="rId3"/>
    <p:sldMasterId id="2147484184" r:id="rId4"/>
  </p:sldMasterIdLst>
  <p:sldIdLst>
    <p:sldId id="379" r:id="rId5"/>
    <p:sldId id="258" r:id="rId6"/>
    <p:sldId id="320" r:id="rId7"/>
    <p:sldId id="367" r:id="rId8"/>
    <p:sldId id="368" r:id="rId9"/>
    <p:sldId id="369" r:id="rId10"/>
    <p:sldId id="366" r:id="rId11"/>
    <p:sldId id="373" r:id="rId12"/>
    <p:sldId id="378" r:id="rId13"/>
    <p:sldId id="375" r:id="rId14"/>
    <p:sldId id="341" r:id="rId15"/>
    <p:sldId id="318" r:id="rId16"/>
    <p:sldId id="342" r:id="rId17"/>
    <p:sldId id="352" r:id="rId18"/>
    <p:sldId id="376" r:id="rId19"/>
    <p:sldId id="356" r:id="rId20"/>
    <p:sldId id="358" r:id="rId21"/>
    <p:sldId id="357" r:id="rId22"/>
    <p:sldId id="359" r:id="rId23"/>
    <p:sldId id="374" r:id="rId24"/>
    <p:sldId id="346" r:id="rId25"/>
    <p:sldId id="345" r:id="rId26"/>
    <p:sldId id="349" r:id="rId27"/>
    <p:sldId id="377" r:id="rId28"/>
    <p:sldId id="348" r:id="rId29"/>
    <p:sldId id="424" r:id="rId30"/>
    <p:sldId id="3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ECFF"/>
    <a:srgbClr val="FF9933"/>
    <a:srgbClr val="009900"/>
    <a:srgbClr val="091933"/>
    <a:srgbClr val="0000CC"/>
    <a:srgbClr val="FF99CC"/>
    <a:srgbClr val="CC3300"/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8" autoAdjust="0"/>
    <p:restoredTop sz="92276" autoAdjust="0"/>
  </p:normalViewPr>
  <p:slideViewPr>
    <p:cSldViewPr snapToGrid="0">
      <p:cViewPr varScale="1">
        <p:scale>
          <a:sx n="69" d="100"/>
          <a:sy n="69" d="100"/>
        </p:scale>
        <p:origin x="90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2" y="1964267"/>
            <a:ext cx="7618971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2" y="4385738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3085" y="5870581"/>
            <a:ext cx="1616231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634" y="5870581"/>
            <a:ext cx="5242849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0913" y="5870581"/>
            <a:ext cx="556688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177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367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609607"/>
            <a:ext cx="103631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4343400"/>
            <a:ext cx="103631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212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398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4403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157" y="609607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32" y="3352800"/>
            <a:ext cx="9168177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72587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3291648"/>
            <a:ext cx="103632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32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2398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14403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157" y="609607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4" y="3886200"/>
            <a:ext cx="103632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7" y="609607"/>
            <a:ext cx="103632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7" y="3505200"/>
            <a:ext cx="103632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6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890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6"/>
            <a:ext cx="103632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5537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7" y="609605"/>
            <a:ext cx="2235495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2992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2" y="1964267"/>
            <a:ext cx="7618971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2" y="4385738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3085" y="5870581"/>
            <a:ext cx="1616231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634" y="5870581"/>
            <a:ext cx="5242849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0913" y="5870581"/>
            <a:ext cx="556688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8886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79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150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1952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72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5552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86453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6"/>
            <a:ext cx="103632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663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880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6" y="609601"/>
            <a:ext cx="6170633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9168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3" y="1735672"/>
            <a:ext cx="5462939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3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7262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73684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609607"/>
            <a:ext cx="103631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4343400"/>
            <a:ext cx="103631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9340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14403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98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7" y="609607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32" y="3352800"/>
            <a:ext cx="9168177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126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21965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3291648"/>
            <a:ext cx="103632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1475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14403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98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7" y="609607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4" y="3886200"/>
            <a:ext cx="103632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3742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7" y="609607"/>
            <a:ext cx="103632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7" y="3505200"/>
            <a:ext cx="103632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6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49585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6"/>
            <a:ext cx="103632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9712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7" y="609605"/>
            <a:ext cx="2235495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360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6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632" y="1964267"/>
            <a:ext cx="7618971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632" y="4385738"/>
            <a:ext cx="7618971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03085" y="5870581"/>
            <a:ext cx="1616231" cy="377825"/>
          </a:xfrm>
        </p:spPr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8634" y="5870581"/>
            <a:ext cx="5242849" cy="377825"/>
          </a:xfrm>
        </p:spPr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0913" y="5870581"/>
            <a:ext cx="556688" cy="377825"/>
          </a:xfrm>
        </p:spPr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6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2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308581"/>
            <a:ext cx="103632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77381"/>
            <a:ext cx="103632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74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72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42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42068"/>
            <a:ext cx="508406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8737" y="2142072"/>
            <a:ext cx="5084064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44920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6"/>
            <a:ext cx="103632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68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56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6" y="609601"/>
            <a:ext cx="6170633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3" y="1735672"/>
            <a:ext cx="5462939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3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535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732865"/>
            <a:ext cx="103632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201" y="932112"/>
            <a:ext cx="9144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5299603"/>
            <a:ext cx="103632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79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609607"/>
            <a:ext cx="103631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4343400"/>
            <a:ext cx="103631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55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14403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98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7" y="609607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18232" y="3352800"/>
            <a:ext cx="9168177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355" y="4343400"/>
            <a:ext cx="103632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3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3291648"/>
            <a:ext cx="103632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760448"/>
            <a:ext cx="1036320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28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314403" y="275167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398" y="71811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2157" y="609607"/>
            <a:ext cx="9455063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4" y="3886200"/>
            <a:ext cx="103632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4775200"/>
            <a:ext cx="103632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3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57" y="609607"/>
            <a:ext cx="103632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257" y="3505200"/>
            <a:ext cx="103632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256" y="4343400"/>
            <a:ext cx="103632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307" y="2218267"/>
            <a:ext cx="472080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1493" y="2218267"/>
            <a:ext cx="469130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736" y="2870201"/>
            <a:ext cx="508406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0114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609606"/>
            <a:ext cx="103632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197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307" y="609605"/>
            <a:ext cx="2235495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986912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>
                <a:solidFill>
                  <a:prstClr val="white"/>
                </a:solidFill>
              </a:rPr>
              <a:pPr/>
              <a:t>25/10/2018</a:t>
            </a:fld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>
                <a:solidFill>
                  <a:prstClr val="white"/>
                </a:solidFill>
              </a:rPr>
              <a:pPr/>
              <a:t>‹N›</a:t>
            </a:fld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56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9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5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8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5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9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6"/>
            <a:ext cx="103632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3330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8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05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24" y="1557868"/>
            <a:ext cx="3817213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196" y="609601"/>
            <a:ext cx="6170633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624" y="2997201"/>
            <a:ext cx="3817213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943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" y="0"/>
            <a:ext cx="121581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3" y="1735672"/>
            <a:ext cx="5462939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05600" y="914400"/>
            <a:ext cx="42672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3" y="3107272"/>
            <a:ext cx="546293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039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6"/>
            <a:ext cx="103632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2072"/>
            <a:ext cx="103632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8286" y="5870581"/>
            <a:ext cx="161623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5870581"/>
            <a:ext cx="798708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113" y="5870581"/>
            <a:ext cx="55668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06164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6"/>
            <a:ext cx="103632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2072"/>
            <a:ext cx="103632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8286" y="5870581"/>
            <a:ext cx="161623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5870581"/>
            <a:ext cx="798708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113" y="5870581"/>
            <a:ext cx="55668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5669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6"/>
            <a:ext cx="103632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42072"/>
            <a:ext cx="103632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98286" y="5870581"/>
            <a:ext cx="161623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3E37CF-60CA-4F7E-AC7F-8886A49B619B}" type="datetimeFigureOut">
              <a:rPr lang="es-CO" smtClean="0"/>
              <a:t>25/10/2018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4" y="5870581"/>
            <a:ext cx="798708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6113" y="5870581"/>
            <a:ext cx="55668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12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3AFB-4A00-4B10-9ACE-8FB16875014C}" type="datetimeFigureOut">
              <a:rPr lang="es-ES" smtClean="0"/>
              <a:t>25/10/2018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etteraperta.it/?ddownload=3064" TargetMode="Externa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s://www.letteraperta.it/?ddownload=306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teraperta.it/?ddownload=189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Relationship Id="rId4" Type="http://schemas.openxmlformats.org/officeDocument/2006/relationships/hyperlink" Target="http://www.letteraperta.i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2">
            <a:extLst>
              <a:ext uri="{FF2B5EF4-FFF2-40B4-BE49-F238E27FC236}">
                <a16:creationId xmlns:a16="http://schemas.microsoft.com/office/drawing/2014/main" id="{E9420BFD-0314-4B69-9B53-67C832B3152C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9" name="Rectángulo: biselado 8">
            <a:extLst>
              <a:ext uri="{FF2B5EF4-FFF2-40B4-BE49-F238E27FC236}">
                <a16:creationId xmlns:a16="http://schemas.microsoft.com/office/drawing/2014/main" id="{9DA6E5FF-A2DC-49FA-A17A-14D863CE65E7}"/>
              </a:ext>
            </a:extLst>
          </p:cNvPr>
          <p:cNvSpPr/>
          <p:nvPr/>
        </p:nvSpPr>
        <p:spPr>
          <a:xfrm>
            <a:off x="1524000" y="3046991"/>
            <a:ext cx="4464000" cy="3811011"/>
          </a:xfrm>
          <a:prstGeom prst="bevel">
            <a:avLst/>
          </a:prstGeom>
          <a:solidFill>
            <a:srgbClr val="C00000"/>
          </a:solidFill>
          <a:ln w="19050" cap="rnd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CO" sz="40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algn="ctr" defTabSz="914400">
              <a:defRPr/>
            </a:pPr>
            <a:r>
              <a:rPr lang="es-CO" sz="4400" b="1" kern="0" dirty="0" err="1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Qual</a:t>
            </a:r>
            <a:r>
              <a:rPr lang="es-CO" sz="44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è la </a:t>
            </a:r>
          </a:p>
          <a:p>
            <a:pPr algn="ctr" defTabSz="914400">
              <a:defRPr/>
            </a:pPr>
            <a:r>
              <a:rPr lang="es-CO" sz="44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data </a:t>
            </a:r>
            <a:r>
              <a:rPr lang="es-CO" sz="4400" b="1" kern="0" dirty="0" err="1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della</a:t>
            </a:r>
            <a:r>
              <a:rPr lang="es-CO" sz="44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4400" b="1" kern="0" dirty="0" err="1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crocifissione</a:t>
            </a:r>
            <a:endParaRPr lang="es-CO" sz="4400" b="1" kern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Bahnschrift Light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 defTabSz="914400">
              <a:defRPr/>
            </a:pPr>
            <a:r>
              <a:rPr lang="es-CO" sz="44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di Cristo?</a:t>
            </a:r>
          </a:p>
          <a:p>
            <a:pPr algn="ctr" defTabSz="914400">
              <a:defRPr/>
            </a:pPr>
            <a:endParaRPr lang="es-CO" sz="4000" b="1" kern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Bahnschrift SemiLight SemiConde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9F225489-C05D-4941-A210-7CB95214C71D}"/>
              </a:ext>
            </a:extLst>
          </p:cNvPr>
          <p:cNvSpPr/>
          <p:nvPr/>
        </p:nvSpPr>
        <p:spPr>
          <a:xfrm>
            <a:off x="1524000" y="0"/>
            <a:ext cx="4444064" cy="30469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1200" b="1" dirty="0">
              <a:effectLst>
                <a:outerShdw blurRad="50800" dist="50800" dir="5400000" algn="ctr" rotWithShape="0">
                  <a:schemeClr val="bg1"/>
                </a:outerShdw>
              </a:effectLst>
              <a:latin typeface="Bahnschrift SemiLight SemiConde" panose="020B0502040204020203" pitchFamily="34" charset="0"/>
            </a:endParaRPr>
          </a:p>
          <a:p>
            <a:pPr algn="ctr"/>
            <a:r>
              <a:rPr lang="it-IT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SemiLight SemiConde" panose="020B0502040204020203" pitchFamily="34" charset="0"/>
              </a:rPr>
              <a:t>       </a:t>
            </a:r>
            <a:r>
              <a:rPr lang="it-IT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 SemiCondensed" panose="020B0502040204020203" pitchFamily="34" charset="0"/>
              </a:rPr>
              <a:t>Con il supporto dei </a:t>
            </a:r>
          </a:p>
          <a:p>
            <a:pPr algn="ctr"/>
            <a:r>
              <a:rPr lang="it-IT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 SemiCondensed" panose="020B0502040204020203" pitchFamily="34" charset="0"/>
              </a:rPr>
              <a:t> Vangeli e i dati storici</a:t>
            </a:r>
          </a:p>
          <a:p>
            <a:pPr algn="ctr"/>
            <a:r>
              <a:rPr lang="it-IT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 SemiCondensed" panose="020B0502040204020203" pitchFamily="34" charset="0"/>
              </a:rPr>
              <a:t> connessi, la Bibbia </a:t>
            </a:r>
          </a:p>
          <a:p>
            <a:pPr algn="ctr"/>
            <a:r>
              <a:rPr lang="it-IT" sz="36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Bahnschrift Light SemiCondensed" panose="020B0502040204020203" pitchFamily="34" charset="0"/>
              </a:rPr>
              <a:t> risponde ad una  serie di domande, quali:</a:t>
            </a:r>
            <a:endParaRPr lang="es-ES" sz="4400" b="1" dirty="0">
              <a:latin typeface="Bahnschrift Light SemiCondensed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2AF0E1D4-9D97-4D01-B4D1-EB90F2CE2E3B}"/>
              </a:ext>
            </a:extLst>
          </p:cNvPr>
          <p:cNvSpPr/>
          <p:nvPr/>
        </p:nvSpPr>
        <p:spPr>
          <a:xfrm>
            <a:off x="1524000" y="5"/>
            <a:ext cx="729626" cy="584775"/>
          </a:xfrm>
          <a:prstGeom prst="rect">
            <a:avLst/>
          </a:prstGeom>
          <a:solidFill>
            <a:srgbClr val="CC3300"/>
          </a:solidFill>
          <a:ln w="127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CO" sz="3200" b="1" kern="0" dirty="0">
                <a:ln w="0" cap="flat">
                  <a:solidFill>
                    <a:schemeClr val="bg1"/>
                  </a:solidFill>
                </a:ln>
                <a:effectLst>
                  <a:glow>
                    <a:srgbClr val="17406D"/>
                  </a:glow>
                </a:effectLst>
                <a:latin typeface="Cambria" panose="02040503050406030204" pitchFamily="18" charset="0"/>
              </a:rPr>
              <a:t>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269964-2479-4DF2-9D5B-DC532BE0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00" y="0"/>
            <a:ext cx="4699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90800" y="3524099"/>
            <a:ext cx="6901542" cy="1815882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Gesù fu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unto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dallo Spirito Santo </a:t>
            </a:r>
          </a:p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in occasione del suo battesimo </a:t>
            </a:r>
          </a:p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nell’autunno dell’anno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27 dC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 </a:t>
            </a:r>
          </a:p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Al termine della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69ª 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settimana.</a:t>
            </a:r>
            <a:endParaRPr lang="es-CO" b="1" dirty="0">
              <a:ln w="3175" cmpd="sng">
                <a:solidFill>
                  <a:srgbClr val="2121FF"/>
                </a:solidFill>
                <a:prstDash val="solid"/>
              </a:ln>
              <a:solidFill>
                <a:srgbClr val="2121FF"/>
              </a:solidFill>
              <a:effectLst>
                <a:glow>
                  <a:srgbClr val="4F81BD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0801" y="2502902"/>
            <a:ext cx="6901542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Unto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è l’equivalente ebraico del </a:t>
            </a:r>
          </a:p>
          <a:p>
            <a:pPr algn="ctr" defTabSz="914400">
              <a:defRPr/>
            </a:pPr>
            <a:r>
              <a:rPr lang="es-CO" sz="2800" kern="0" spc="50" dirty="0" err="1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vocabolo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greco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Cristo; 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significa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Messia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 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E28B0610-95BC-4B0B-A317-1437A86E5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5" y="447829"/>
            <a:ext cx="6901543" cy="52322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0099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 err="1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Il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sz="2800" kern="0" spc="50" dirty="0" err="1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finale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sz="2800" kern="0" spc="50" dirty="0" err="1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delle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prime 69 settimane dice:</a:t>
            </a:r>
            <a:endParaRPr lang="es-ES" sz="2800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CB74829-8485-4F2E-90B8-77DED14F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1127756"/>
            <a:ext cx="6901542" cy="1231106"/>
          </a:xfrm>
          <a:prstGeom prst="rect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“…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di un unto, di un capo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, ci saranno sette settimane; e in sessantadue settimane…”. </a:t>
            </a:r>
            <a:r>
              <a:rPr lang="es-CO" b="1" dirty="0"/>
              <a:t>Daniele 9:25 </a:t>
            </a:r>
            <a:endParaRPr lang="es-ES" sz="2800" b="1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E7958A-ABD1-4B4E-B587-E32D5E37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07081"/>
            <a:ext cx="69015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“Lo Spirito del Signore è sopra di me, perciò mi ha unto per...”.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b="1" dirty="0"/>
              <a:t>Luca 4:18</a:t>
            </a:r>
            <a:endParaRPr lang="es-CO" b="1" dirty="0">
              <a:ln w="19050" cmpd="sng">
                <a:solidFill>
                  <a:srgbClr val="FF0000"/>
                </a:solidFill>
                <a:prstDash val="solid"/>
              </a:ln>
              <a:solidFill>
                <a:schemeClr val="tx1"/>
              </a:solidFill>
              <a:effectLst>
                <a:glow>
                  <a:srgbClr val="4F81BD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27DB6DEE-8D75-401F-949D-ED339AC0AF86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62738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02021"/>
              </p:ext>
            </p:extLst>
          </p:nvPr>
        </p:nvGraphicFramePr>
        <p:xfrm>
          <a:off x="3027123" y="1592310"/>
          <a:ext cx="6137752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836">
                  <a:extLst>
                    <a:ext uri="{9D8B030D-6E8A-4147-A177-3AD203B41FA5}">
                      <a16:colId xmlns:a16="http://schemas.microsoft.com/office/drawing/2014/main" val="2276770064"/>
                    </a:ext>
                  </a:extLst>
                </a:gridCol>
                <a:gridCol w="2939916">
                  <a:extLst>
                    <a:ext uri="{9D8B030D-6E8A-4147-A177-3AD203B41FA5}">
                      <a16:colId xmlns:a16="http://schemas.microsoft.com/office/drawing/2014/main" val="3796532399"/>
                    </a:ext>
                  </a:extLst>
                </a:gridCol>
              </a:tblGrid>
              <a:tr h="51485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 SETTIMANE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490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98271"/>
                  </a:ext>
                </a:extLst>
              </a:tr>
              <a:tr h="514850">
                <a:tc>
                  <a:txBody>
                    <a:bodyPr/>
                    <a:lstStyle/>
                    <a:p>
                      <a:pPr algn="l"/>
                      <a:r>
                        <a:rPr lang="es-CO" sz="2800" b="1" dirty="0">
                          <a:latin typeface="+mn-lt"/>
                        </a:rPr>
                        <a:t>    </a:t>
                      </a:r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 SETTIMANE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49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68593"/>
                  </a:ext>
                </a:extLst>
              </a:tr>
              <a:tr h="514850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 SETTIMANE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434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79486"/>
                  </a:ext>
                </a:extLst>
              </a:tr>
              <a:tr h="514850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+mn-lt"/>
                        </a:rPr>
                        <a:t> </a:t>
                      </a:r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SETTIMANA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7 ANNI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15365"/>
                  </a:ext>
                </a:extLst>
              </a:tr>
            </a:tbl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18CF3CD1-C13F-4438-8E3F-EACC4E0D4E59}"/>
              </a:ext>
            </a:extLst>
          </p:cNvPr>
          <p:cNvSpPr/>
          <p:nvPr/>
        </p:nvSpPr>
        <p:spPr>
          <a:xfrm>
            <a:off x="3027123" y="3812211"/>
            <a:ext cx="6137752" cy="2246769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65000">
                <a:srgbClr val="99FF99"/>
              </a:gs>
            </a:gsLst>
            <a:lin ang="5400000" scaled="0"/>
          </a:gradFill>
          <a:ln w="38100" cap="rnd" cmpd="sng" algn="ctr">
            <a:solidFill>
              <a:srgbClr val="00A2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prime 69 settimane iniziarono nell’anno 457 aC. Terminarono nell’anno 27 dC. quando Gesù fu battezzato nel fiume Giordano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Giovanni, il battista. </a:t>
            </a:r>
            <a:endParaRPr lang="es-CO" sz="2800" kern="0" dirty="0">
              <a:ln w="19050">
                <a:solidFill>
                  <a:prstClr val="black"/>
                </a:solidFill>
              </a:ln>
              <a:solidFill>
                <a:sysClr val="windowText" lastClr="000000"/>
              </a:solidFill>
              <a:effectLst>
                <a:glow rad="76200">
                  <a:prstClr val="black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1B6DF274-7A01-46BB-BD5A-A31AB7D3D30C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5B00AA6-58CD-4794-B4D4-D1AF0A2E9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124" y="899015"/>
            <a:ext cx="6137752" cy="52322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Le 70 </a:t>
            </a:r>
            <a:r>
              <a:rPr lang="es-CO" sz="2800" kern="0" spc="50" dirty="0" err="1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settimane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sz="2800" kern="0" spc="50" dirty="0" err="1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frazionate</a:t>
            </a:r>
            <a:endParaRPr lang="es-ES" sz="2800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7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908D97A-750A-4C36-8DE8-54774B8DBE0A}"/>
              </a:ext>
            </a:extLst>
          </p:cNvPr>
          <p:cNvSpPr/>
          <p:nvPr/>
        </p:nvSpPr>
        <p:spPr>
          <a:xfrm>
            <a:off x="2823459" y="564721"/>
            <a:ext cx="6421639" cy="2092881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0099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70ª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settimana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inizia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nell’anno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27 dC.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 il battesimo di Cristo e termina nell’anno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34 dC.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 la lapidazione di Stefano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(primo martire  cristiano).  </a:t>
            </a:r>
          </a:p>
          <a:p>
            <a:pPr algn="ctr" defTabSz="914400">
              <a:defRPr/>
            </a:pPr>
            <a:r>
              <a:rPr lang="es-CO" b="1" dirty="0" err="1"/>
              <a:t>Atti</a:t>
            </a:r>
            <a:r>
              <a:rPr lang="es-CO" b="1" dirty="0"/>
              <a:t> 7:54-59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A28AD77-E6EC-489C-AD77-ED6EFC493C94}"/>
              </a:ext>
            </a:extLst>
          </p:cNvPr>
          <p:cNvGrpSpPr/>
          <p:nvPr/>
        </p:nvGrpSpPr>
        <p:grpSpPr>
          <a:xfrm>
            <a:off x="2526895" y="3696929"/>
            <a:ext cx="7366135" cy="2327456"/>
            <a:chOff x="974515" y="4183747"/>
            <a:chExt cx="7555364" cy="220508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CCCC3FB-B36B-413D-B406-1AAB6730D8E7}"/>
                </a:ext>
              </a:extLst>
            </p:cNvPr>
            <p:cNvGrpSpPr/>
            <p:nvPr/>
          </p:nvGrpSpPr>
          <p:grpSpPr>
            <a:xfrm>
              <a:off x="1278697" y="4439484"/>
              <a:ext cx="6586606" cy="702364"/>
              <a:chOff x="1444210" y="4784036"/>
              <a:chExt cx="6586606" cy="702364"/>
            </a:xfrm>
            <a:solidFill>
              <a:srgbClr val="FFFF99"/>
            </a:solidFill>
          </p:grpSpPr>
          <p:sp>
            <p:nvSpPr>
              <p:cNvPr id="25" name="AutoShape 21">
                <a:extLst>
                  <a:ext uri="{FF2B5EF4-FFF2-40B4-BE49-F238E27FC236}">
                    <a16:creationId xmlns:a16="http://schemas.microsoft.com/office/drawing/2014/main" id="{19E24CF7-5C9B-4322-A4D7-381504D9A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951" y="4784036"/>
                <a:ext cx="2590800" cy="702364"/>
              </a:xfrm>
              <a:prstGeom prst="leftRightArrow">
                <a:avLst>
                  <a:gd name="adj1" fmla="val 59528"/>
                  <a:gd name="adj2" fmla="val 1286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b="1" kern="0" dirty="0">
                    <a:solidFill>
                      <a:sysClr val="windowText" lastClr="000000"/>
                    </a:solidFill>
                    <a:latin typeface="Calibri"/>
                  </a:rPr>
                  <a:t>62 settimane</a:t>
                </a:r>
              </a:p>
            </p:txBody>
          </p:sp>
          <p:sp>
            <p:nvSpPr>
              <p:cNvPr id="23" name="AutoShape 17">
                <a:extLst>
                  <a:ext uri="{FF2B5EF4-FFF2-40B4-BE49-F238E27FC236}">
                    <a16:creationId xmlns:a16="http://schemas.microsoft.com/office/drawing/2014/main" id="{05693D6F-C421-4C41-85ED-6F413423F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210" y="4784036"/>
                <a:ext cx="2133742" cy="702364"/>
              </a:xfrm>
              <a:prstGeom prst="leftRightArrow">
                <a:avLst>
                  <a:gd name="adj1" fmla="val 59528"/>
                  <a:gd name="adj2" fmla="val 10053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b="1" kern="0" dirty="0">
                    <a:solidFill>
                      <a:sysClr val="windowText" lastClr="000000"/>
                    </a:solidFill>
                    <a:latin typeface="Calibri"/>
                  </a:rPr>
                  <a:t>7 settimane</a:t>
                </a:r>
              </a:p>
            </p:txBody>
          </p:sp>
          <p:sp>
            <p:nvSpPr>
              <p:cNvPr id="21" name="AutoShape 25">
                <a:extLst>
                  <a:ext uri="{FF2B5EF4-FFF2-40B4-BE49-F238E27FC236}">
                    <a16:creationId xmlns:a16="http://schemas.microsoft.com/office/drawing/2014/main" id="{1B6773BE-3D04-42E8-8BB7-5FB4EFE62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751" y="4797287"/>
                <a:ext cx="1862065" cy="689112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b="1" kern="0" dirty="0">
                    <a:solidFill>
                      <a:sysClr val="windowText" lastClr="000000"/>
                    </a:solidFill>
                    <a:latin typeface="Calibri"/>
                  </a:rPr>
                  <a:t>1 settimana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D6B1561-2DA5-4E36-92A6-003FC8C28502}"/>
                </a:ext>
              </a:extLst>
            </p:cNvPr>
            <p:cNvGrpSpPr/>
            <p:nvPr/>
          </p:nvGrpSpPr>
          <p:grpSpPr>
            <a:xfrm>
              <a:off x="1278697" y="5064303"/>
              <a:ext cx="6586606" cy="703053"/>
              <a:chOff x="1278697" y="5263083"/>
              <a:chExt cx="6586606" cy="703053"/>
            </a:xfrm>
            <a:solidFill>
              <a:srgbClr val="FFFF99"/>
            </a:solidFill>
          </p:grpSpPr>
          <p:sp>
            <p:nvSpPr>
              <p:cNvPr id="16" name="AutoShape 17">
                <a:extLst>
                  <a:ext uri="{FF2B5EF4-FFF2-40B4-BE49-F238E27FC236}">
                    <a16:creationId xmlns:a16="http://schemas.microsoft.com/office/drawing/2014/main" id="{27C1D63D-A5E9-43D5-B321-D0135F11A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697" y="5263772"/>
                <a:ext cx="4724541" cy="702364"/>
              </a:xfrm>
              <a:prstGeom prst="leftRightArrow">
                <a:avLst>
                  <a:gd name="adj1" fmla="val 59528"/>
                  <a:gd name="adj2" fmla="val 10053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800" kern="10" dirty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483 anni</a:t>
                </a:r>
                <a:endParaRPr lang="es-E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AutoShape 25">
                <a:extLst>
                  <a:ext uri="{FF2B5EF4-FFF2-40B4-BE49-F238E27FC236}">
                    <a16:creationId xmlns:a16="http://schemas.microsoft.com/office/drawing/2014/main" id="{08322C9C-CFB5-4ED2-8047-33D64E1BC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8322" y="5263083"/>
                <a:ext cx="1856981" cy="699705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8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7 anni</a:t>
                </a:r>
              </a:p>
            </p:txBody>
          </p:sp>
        </p:grpSp>
        <p:sp>
          <p:nvSpPr>
            <p:cNvPr id="11" name="Text Box 53">
              <a:extLst>
                <a:ext uri="{FF2B5EF4-FFF2-40B4-BE49-F238E27FC236}">
                  <a16:creationId xmlns:a16="http://schemas.microsoft.com/office/drawing/2014/main" id="{FFCF91BF-EE9D-43D6-95F7-BBF48389B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515" y="4183747"/>
              <a:ext cx="1479095" cy="495709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28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457 aC.</a:t>
              </a: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D634C293-4000-4056-ACD9-8807E9DD1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507" y="4188053"/>
              <a:ext cx="1540782" cy="495709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28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408 aC.</a:t>
              </a: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F1BF112B-E11A-409D-AB55-151A90C58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1653" y="4183747"/>
              <a:ext cx="1357864" cy="495709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28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 dC.</a:t>
              </a:r>
            </a:p>
          </p:txBody>
        </p:sp>
        <p:sp>
          <p:nvSpPr>
            <p:cNvPr id="14" name="Text Box 55">
              <a:extLst>
                <a:ext uri="{FF2B5EF4-FFF2-40B4-BE49-F238E27FC236}">
                  <a16:creationId xmlns:a16="http://schemas.microsoft.com/office/drawing/2014/main" id="{55CFB1F4-F777-4E30-AEB7-8FB00C15B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6088" y="4188571"/>
              <a:ext cx="1303791" cy="495709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28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34 dC.</a:t>
              </a:r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C0D22C61-79F8-4A37-B890-D483787E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697" y="5686463"/>
              <a:ext cx="6526485" cy="702364"/>
            </a:xfrm>
            <a:prstGeom prst="leftRightArrow">
              <a:avLst>
                <a:gd name="adj1" fmla="val 59528"/>
                <a:gd name="adj2" fmla="val 10053"/>
              </a:avLst>
            </a:prstGeom>
            <a:pattFill prst="pct90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s-ES" sz="28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70 </a:t>
              </a:r>
              <a:r>
                <a:rPr lang="es-E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settimane (490 anni)</a:t>
              </a:r>
            </a:p>
          </p:txBody>
        </p:sp>
      </p:grpSp>
      <p:sp>
        <p:nvSpPr>
          <p:cNvPr id="27" name="Rectángulo 2">
            <a:extLst>
              <a:ext uri="{FF2B5EF4-FFF2-40B4-BE49-F238E27FC236}">
                <a16:creationId xmlns:a16="http://schemas.microsoft.com/office/drawing/2014/main" id="{02C7783F-B191-4B52-BCCD-FBADED732221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142DC9-E90C-4D4F-A070-DD242AEB13B8}"/>
              </a:ext>
            </a:extLst>
          </p:cNvPr>
          <p:cNvSpPr txBox="1"/>
          <p:nvPr/>
        </p:nvSpPr>
        <p:spPr>
          <a:xfrm>
            <a:off x="6034278" y="2877160"/>
            <a:ext cx="285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Battesimo di Cristo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F9409A13-B996-46BC-946A-15EDCE946CC6}"/>
              </a:ext>
            </a:extLst>
          </p:cNvPr>
          <p:cNvSpPr/>
          <p:nvPr/>
        </p:nvSpPr>
        <p:spPr>
          <a:xfrm>
            <a:off x="7330280" y="3294091"/>
            <a:ext cx="234729" cy="507700"/>
          </a:xfrm>
          <a:prstGeom prst="downArrow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ángulo 2">
            <a:extLst>
              <a:ext uri="{FF2B5EF4-FFF2-40B4-BE49-F238E27FC236}">
                <a16:creationId xmlns:a16="http://schemas.microsoft.com/office/drawing/2014/main" id="{7F3FCF27-3C87-44FD-9048-6367120C1BCA}"/>
              </a:ext>
            </a:extLst>
          </p:cNvPr>
          <p:cNvSpPr/>
          <p:nvPr/>
        </p:nvSpPr>
        <p:spPr>
          <a:xfrm>
            <a:off x="10239644" y="15240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388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924210" y="2659223"/>
            <a:ext cx="4342645" cy="1983497"/>
            <a:chOff x="2300360" y="3230313"/>
            <a:chExt cx="4602232" cy="1983497"/>
          </a:xfrm>
        </p:grpSpPr>
        <p:grpSp>
          <p:nvGrpSpPr>
            <p:cNvPr id="3" name="Grupo 2"/>
            <p:cNvGrpSpPr/>
            <p:nvPr/>
          </p:nvGrpSpPr>
          <p:grpSpPr>
            <a:xfrm>
              <a:off x="2300360" y="3230313"/>
              <a:ext cx="4602232" cy="1707311"/>
              <a:chOff x="2300360" y="3097791"/>
              <a:chExt cx="4602232" cy="1707311"/>
            </a:xfrm>
          </p:grpSpPr>
          <p:sp>
            <p:nvSpPr>
              <p:cNvPr id="7" name="AutoShape 25"/>
              <p:cNvSpPr>
                <a:spLocks noChangeArrowheads="1"/>
              </p:cNvSpPr>
              <p:nvPr/>
            </p:nvSpPr>
            <p:spPr bwMode="auto">
              <a:xfrm>
                <a:off x="2705713" y="4103844"/>
                <a:ext cx="1872726" cy="699705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½ settimana</a:t>
                </a:r>
              </a:p>
            </p:txBody>
          </p:sp>
          <p:sp>
            <p:nvSpPr>
              <p:cNvPr id="9" name="AutoShape 25"/>
              <p:cNvSpPr>
                <a:spLocks noChangeArrowheads="1"/>
              </p:cNvSpPr>
              <p:nvPr/>
            </p:nvSpPr>
            <p:spPr bwMode="auto">
              <a:xfrm>
                <a:off x="2709882" y="3507731"/>
                <a:ext cx="3724235" cy="699705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32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" sz="32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La 70ª settimana</a:t>
                </a:r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>
                <a:off x="4585080" y="4105397"/>
                <a:ext cx="1872726" cy="699705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½ settimana</a:t>
                </a:r>
              </a:p>
            </p:txBody>
          </p:sp>
          <p:sp>
            <p:nvSpPr>
              <p:cNvPr id="13" name="Text Box 55"/>
              <p:cNvSpPr txBox="1">
                <a:spLocks noChangeArrowheads="1"/>
              </p:cNvSpPr>
              <p:nvPr/>
            </p:nvSpPr>
            <p:spPr bwMode="auto">
              <a:xfrm>
                <a:off x="2300360" y="3097791"/>
                <a:ext cx="1246355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s-ES" sz="2400" b="1" kern="0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27 dC.</a:t>
                </a:r>
              </a:p>
            </p:txBody>
          </p:sp>
          <p:sp>
            <p:nvSpPr>
              <p:cNvPr id="14" name="Text Box 55"/>
              <p:cNvSpPr txBox="1">
                <a:spLocks noChangeArrowheads="1"/>
              </p:cNvSpPr>
              <p:nvPr/>
            </p:nvSpPr>
            <p:spPr bwMode="auto">
              <a:xfrm>
                <a:off x="5695382" y="3097791"/>
                <a:ext cx="1207210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s-ES" sz="2400" b="1" kern="0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34 dC.</a:t>
                </a:r>
              </a:p>
            </p:txBody>
          </p:sp>
          <p:sp>
            <p:nvSpPr>
              <p:cNvPr id="15" name="Text Box 55"/>
              <p:cNvSpPr txBox="1">
                <a:spLocks noChangeArrowheads="1"/>
              </p:cNvSpPr>
              <p:nvPr/>
            </p:nvSpPr>
            <p:spPr bwMode="auto">
              <a:xfrm>
                <a:off x="3915772" y="3097791"/>
                <a:ext cx="1246355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s-ES" sz="2400" b="1" kern="0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31 dC.</a:t>
                </a:r>
              </a:p>
            </p:txBody>
          </p:sp>
        </p:grp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4859082" y="4752145"/>
              <a:ext cx="1439905" cy="4616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s-ES" sz="2400" b="1" kern="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Arial Narrow" panose="020B0606020202030204" pitchFamily="34" charset="0"/>
                </a:rPr>
                <a:t>3 ½ anni</a:t>
              </a: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2923538" y="4747978"/>
              <a:ext cx="1479462" cy="4616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s-ES" sz="2400" b="1" kern="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Arial Narrow" panose="020B0606020202030204" pitchFamily="34" charset="0"/>
                </a:rPr>
                <a:t>3 ½ anni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118337" y="1157352"/>
            <a:ext cx="7968902" cy="1384995"/>
          </a:xfrm>
          <a:prstGeom prst="rect">
            <a:avLst/>
          </a:prstGeom>
          <a:solidFill>
            <a:srgbClr val="FFFFCC"/>
          </a:solidFill>
          <a:ln w="38100"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“...stabilirà un patto con molti, per una settimana;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mezzo alla settimana farà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cessare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sacrificio e offerta”. </a:t>
            </a:r>
            <a:r>
              <a:rPr lang="es-CO" b="1" dirty="0"/>
              <a:t>Daniele 9:27 </a:t>
            </a:r>
            <a:endParaRPr lang="es-CO" sz="2800" b="1" kern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118337" y="2622611"/>
            <a:ext cx="1902640" cy="3046988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Esattamente</a:t>
            </a:r>
          </a:p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nel mezzo della 70ª settimana, </a:t>
            </a:r>
          </a:p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nella primavera dell’anno </a:t>
            </a:r>
          </a:p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 dC.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1E09B64-1176-4FA5-8AAF-9EA5E3D98FBF}"/>
              </a:ext>
            </a:extLst>
          </p:cNvPr>
          <p:cNvSpPr/>
          <p:nvPr/>
        </p:nvSpPr>
        <p:spPr>
          <a:xfrm>
            <a:off x="8145469" y="2622616"/>
            <a:ext cx="1941770" cy="3108543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morte </a:t>
            </a:r>
          </a:p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 Gesù invalidò </a:t>
            </a:r>
          </a:p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il sistema sacrificale prescritto </a:t>
            </a:r>
          </a:p>
          <a:p>
            <a:pPr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nel Santuario terreno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C67E70-B1AC-43BE-9BF5-3CA3574794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84" y="4638548"/>
            <a:ext cx="951058" cy="1417670"/>
          </a:xfrm>
          <a:prstGeom prst="rect">
            <a:avLst/>
          </a:prstGeom>
        </p:spPr>
      </p:pic>
      <p:sp>
        <p:nvSpPr>
          <p:cNvPr id="19" name="Rectángulo 2">
            <a:extLst>
              <a:ext uri="{FF2B5EF4-FFF2-40B4-BE49-F238E27FC236}">
                <a16:creationId xmlns:a16="http://schemas.microsoft.com/office/drawing/2014/main" id="{F17B7ABC-35D4-4B65-9846-7A7B6E40DD5F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  <p:sp>
        <p:nvSpPr>
          <p:cNvPr id="24" name="Rectángulo 11">
            <a:extLst>
              <a:ext uri="{FF2B5EF4-FFF2-40B4-BE49-F238E27FC236}">
                <a16:creationId xmlns:a16="http://schemas.microsoft.com/office/drawing/2014/main" id="{592C56D5-9E70-44B2-A07A-941D08E93699}"/>
              </a:ext>
            </a:extLst>
          </p:cNvPr>
          <p:cNvSpPr/>
          <p:nvPr/>
        </p:nvSpPr>
        <p:spPr>
          <a:xfrm>
            <a:off x="2095609" y="457508"/>
            <a:ext cx="7991633" cy="5847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L’ultima</a:t>
            </a:r>
            <a:r>
              <a:rPr lang="es-CO" sz="32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CO" sz="320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settimana</a:t>
            </a:r>
            <a:r>
              <a:rPr lang="es-CO" sz="32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Daniele</a:t>
            </a:r>
          </a:p>
        </p:txBody>
      </p:sp>
    </p:spTree>
    <p:extLst>
      <p:ext uri="{BB962C8B-B14F-4D97-AF65-F5344CB8AC3E}">
        <p14:creationId xmlns:p14="http://schemas.microsoft.com/office/powerpoint/2010/main" val="374903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8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152654" y="158205"/>
            <a:ext cx="7800975" cy="954107"/>
          </a:xfrm>
          <a:prstGeom prst="rect">
            <a:avLst/>
          </a:prstGeom>
          <a:ln w="38100">
            <a:solidFill>
              <a:srgbClr val="0099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crocifissione di Cristo ebbe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luogo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venerdì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14 di Nisan (Abib).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1279032"/>
            <a:ext cx="7800974" cy="954107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00A2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“Era il giorno della Preparazione, 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stava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 cominciare il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sabato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”. </a:t>
            </a:r>
            <a:r>
              <a:rPr lang="es-CO" b="1" dirty="0"/>
              <a:t>Luca 23:54 </a:t>
            </a:r>
            <a:endParaRPr lang="es-CO" sz="2800" b="1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399CB9-B521-46F8-A58F-CCF4FB6806A3}"/>
              </a:ext>
            </a:extLst>
          </p:cNvPr>
          <p:cNvSpPr/>
          <p:nvPr/>
        </p:nvSpPr>
        <p:spPr>
          <a:xfrm>
            <a:off x="2152650" y="2409603"/>
            <a:ext cx="780097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 15 di Nisan era il giorno dei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pani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azzimi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algn="ctr" defTabSz="914400">
              <a:defRPr/>
            </a:pP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primo dei 7 sabati ceremoniali dati ad Israele. Poteva cadere in qualsiasi giorno della settimana.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9D080DC-3FAF-4938-93F7-39D937DF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4" y="4027714"/>
            <a:ext cx="7800973" cy="2523768"/>
          </a:xfrm>
          <a:prstGeom prst="rect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“il quindicesimo giorno dello stesso mese sarà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festa dei Pani azzimi in onore del Signore;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 sette giorni mangerete pane senza lievito.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 primo giorno avrete una santa convocazione;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 farete in esso nessun lavoro ordinario”. </a:t>
            </a:r>
          </a:p>
          <a:p>
            <a:pPr algn="ctr" defTabSz="914400">
              <a:defRPr/>
            </a:pPr>
            <a:r>
              <a:rPr lang="es-CO" b="1" dirty="0" err="1"/>
              <a:t>Levitico</a:t>
            </a:r>
            <a:r>
              <a:rPr lang="es-CO" b="1" dirty="0"/>
              <a:t> 23:6,7 </a:t>
            </a: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97BF0FE6-9C34-44F7-8F12-3583B3139C4B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D1C71B9A-8A17-485E-8750-E0A3022E6366}"/>
              </a:ext>
            </a:extLst>
          </p:cNvPr>
          <p:cNvSpPr/>
          <p:nvPr/>
        </p:nvSpPr>
        <p:spPr>
          <a:xfrm>
            <a:off x="10239644" y="15240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85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F399CB9-B521-46F8-A58F-CCF4FB6806A3}"/>
              </a:ext>
            </a:extLst>
          </p:cNvPr>
          <p:cNvSpPr/>
          <p:nvPr/>
        </p:nvSpPr>
        <p:spPr>
          <a:xfrm>
            <a:off x="2366117" y="4087888"/>
            <a:ext cx="7420140" cy="2246769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“Allora i Giudei, perché i corpi non rimanessero sulla croce durante il sabato (poiché era la Preparazione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quel sabato era un gran giorno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), chiesero a Pilato che fossero loro spezzate le gambe e fossero portati via”. </a:t>
            </a:r>
            <a:r>
              <a:rPr lang="es-CO" b="1" dirty="0"/>
              <a:t>Giovanni 19:31  </a:t>
            </a:r>
            <a:endParaRPr lang="es-CO" sz="3000" b="1" i="1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D0DE0B-C65C-434C-8C65-F8DA2E8DE639}"/>
              </a:ext>
            </a:extLst>
          </p:cNvPr>
          <p:cNvSpPr txBox="1"/>
          <p:nvPr/>
        </p:nvSpPr>
        <p:spPr>
          <a:xfrm>
            <a:off x="2366117" y="2151732"/>
            <a:ext cx="742014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0">
            <a:solidFill>
              <a:srgbClr val="009900"/>
            </a:solidFill>
          </a:ln>
          <a:effectLst>
            <a:outerShdw blurRad="50800" dist="38100" sx="1000" sy="1000" rotWithShape="0">
              <a:srgbClr val="000000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Questo sabato era molto solenne perché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 quell’occasione il sabato cerimoniale concordava con </a:t>
            </a:r>
            <a:r>
              <a:rPr lang="es-CO" sz="2800" kern="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sabato settimanale.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E7A6FB9-9F14-4291-8A86-93859502F04D}"/>
              </a:ext>
            </a:extLst>
          </p:cNvPr>
          <p:cNvSpPr txBox="1"/>
          <p:nvPr/>
        </p:nvSpPr>
        <p:spPr>
          <a:xfrm>
            <a:off x="2366117" y="523348"/>
            <a:ext cx="742014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outerShdw dist="38100" sx="1000" sy="1000" rotWithShape="0">
              <a:srgbClr val="000000">
                <a:alpha val="9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Gesù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giacque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nella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tomba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in </a:t>
            </a:r>
          </a:p>
          <a:p>
            <a:pPr algn="ctr" defTabSz="914400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 grande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giorno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sabato</a:t>
            </a:r>
            <a:endParaRPr lang="es-CO" sz="3200" kern="0" dirty="0">
              <a:ln w="19050">
                <a:solidFill>
                  <a:srgbClr val="FF0000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CA2A1846-653C-44C3-BDF2-6980E9246A3D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9" name="Rectángulo 2">
            <a:extLst>
              <a:ext uri="{FF2B5EF4-FFF2-40B4-BE49-F238E27FC236}">
                <a16:creationId xmlns:a16="http://schemas.microsoft.com/office/drawing/2014/main" id="{586C8E77-19FC-46AC-B80A-E85F4341CA0E}"/>
              </a:ext>
            </a:extLst>
          </p:cNvPr>
          <p:cNvSpPr/>
          <p:nvPr/>
        </p:nvSpPr>
        <p:spPr>
          <a:xfrm>
            <a:off x="10239644" y="15240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7760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23744" y="408442"/>
            <a:ext cx="7229856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Morì </a:t>
            </a:r>
            <a:r>
              <a:rPr lang="es-CO" sz="36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nella</a:t>
            </a:r>
            <a:r>
              <a:rPr lang="es-CO" sz="36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primavera</a:t>
            </a:r>
            <a:endParaRPr lang="es-CO" sz="3600" kern="0" dirty="0">
              <a:ln w="19050"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523744" y="1376169"/>
            <a:ext cx="7229856" cy="1815882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0099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Gesù iniziò il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ministero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pubblico dopo il suo battesimo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nell’autunno dell’anno 27 dC.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terminò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 ½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anni piu tardi quando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morì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nella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primavera dell’anno 31 dC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7204AC-CF85-4A32-AB1D-1A2D2595FD61}"/>
              </a:ext>
            </a:extLst>
          </p:cNvPr>
          <p:cNvSpPr/>
          <p:nvPr/>
        </p:nvSpPr>
        <p:spPr>
          <a:xfrm>
            <a:off x="2523744" y="3475383"/>
            <a:ext cx="7229856" cy="1815882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Secondo la Bibbia, Gesù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morì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 Pasqua.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Questa festa si celebrava nel mese di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Abib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Nisan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e si celebrava il primo mese dell’anno, nella primavera dell’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emisfero nordico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7BE10A-CA80-495D-BC3E-C1E2C1256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20010"/>
              </p:ext>
            </p:extLst>
          </p:nvPr>
        </p:nvGraphicFramePr>
        <p:xfrm>
          <a:off x="2523744" y="5701303"/>
          <a:ext cx="72298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375">
                  <a:extLst>
                    <a:ext uri="{9D8B030D-6E8A-4147-A177-3AD203B41FA5}">
                      <a16:colId xmlns:a16="http://schemas.microsoft.com/office/drawing/2014/main" val="2203694215"/>
                    </a:ext>
                  </a:extLst>
                </a:gridCol>
                <a:gridCol w="1797553">
                  <a:extLst>
                    <a:ext uri="{9D8B030D-6E8A-4147-A177-3AD203B41FA5}">
                      <a16:colId xmlns:a16="http://schemas.microsoft.com/office/drawing/2014/main" val="2374780028"/>
                    </a:ext>
                  </a:extLst>
                </a:gridCol>
                <a:gridCol w="1807464">
                  <a:extLst>
                    <a:ext uri="{9D8B030D-6E8A-4147-A177-3AD203B41FA5}">
                      <a16:colId xmlns:a16="http://schemas.microsoft.com/office/drawing/2014/main" val="748352283"/>
                    </a:ext>
                  </a:extLst>
                </a:gridCol>
                <a:gridCol w="1807464">
                  <a:extLst>
                    <a:ext uri="{9D8B030D-6E8A-4147-A177-3AD203B41FA5}">
                      <a16:colId xmlns:a16="http://schemas.microsoft.com/office/drawing/2014/main" val="3482513710"/>
                    </a:ext>
                  </a:extLst>
                </a:gridCol>
              </a:tblGrid>
              <a:tr h="34312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E. NORDICO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INIZIO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FINE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DURATA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28090"/>
                  </a:ext>
                </a:extLst>
              </a:tr>
              <a:tr h="343123"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PRIMAVERA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20-21 MARZO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21-22 GIUGNO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92,9 GIORNI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04548"/>
                  </a:ext>
                </a:extLst>
              </a:tr>
            </a:tbl>
          </a:graphicData>
        </a:graphic>
      </p:graphicFrame>
      <p:sp>
        <p:nvSpPr>
          <p:cNvPr id="7" name="Rectángulo 2">
            <a:extLst>
              <a:ext uri="{FF2B5EF4-FFF2-40B4-BE49-F238E27FC236}">
                <a16:creationId xmlns:a16="http://schemas.microsoft.com/office/drawing/2014/main" id="{0CD47826-4EF2-4EBC-B01B-3DC27570FDBF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65DF5C9A-9425-4EBB-BA60-D78845290831}"/>
              </a:ext>
            </a:extLst>
          </p:cNvPr>
          <p:cNvSpPr/>
          <p:nvPr/>
        </p:nvSpPr>
        <p:spPr>
          <a:xfrm>
            <a:off x="10239644" y="15240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8226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6EE0F4-3DE5-4044-A959-35C35C9FA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258" y="3687424"/>
            <a:ext cx="2353151" cy="22759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1BD1E2-C1AF-4A20-8C1E-56C282246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r="21558"/>
          <a:stretch/>
        </p:blipFill>
        <p:spPr>
          <a:xfrm>
            <a:off x="8277557" y="1053856"/>
            <a:ext cx="2298628" cy="222885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9" name="Rectángulo 8"/>
          <p:cNvSpPr/>
          <p:nvPr/>
        </p:nvSpPr>
        <p:spPr>
          <a:xfrm>
            <a:off x="1432185" y="325978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 primo mese, nella Pasqua, con luna </a:t>
            </a:r>
            <a:r>
              <a:rPr lang="es-CO" sz="3600" kern="0" dirty="0" err="1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piena</a:t>
            </a:r>
            <a:r>
              <a:rPr lang="es-CO" sz="3600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…</a:t>
            </a:r>
            <a:endParaRPr lang="es-CO" sz="3600" kern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1895475" y="1158255"/>
            <a:ext cx="6392770" cy="3385542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rgbClr val="0099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“Questo mese (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Abib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sarà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per voi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 primo dei mesi: sarà per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voi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primo dei mesi dell’anno”. </a:t>
            </a:r>
          </a:p>
          <a:p>
            <a:pPr lvl="0" algn="ctr">
              <a:defRPr/>
            </a:pPr>
            <a:r>
              <a:rPr lang="es-CO" b="1" dirty="0" err="1"/>
              <a:t>Esodo</a:t>
            </a:r>
            <a:r>
              <a:rPr lang="es-CO" b="1" dirty="0"/>
              <a:t> 12:2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“Lo serberete [l’agnello] fino al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quattordicesimo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giorno di questo mese,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tutta la comunità d’Israele, riunita,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lo sacrificherà al tramonto”. </a:t>
            </a:r>
            <a:r>
              <a:rPr lang="es-CO" b="1" dirty="0" err="1"/>
              <a:t>Esodo</a:t>
            </a:r>
            <a:r>
              <a:rPr lang="es-CO" b="1" dirty="0"/>
              <a:t> 12:6</a:t>
            </a:r>
            <a:endParaRPr lang="es-CO" sz="28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4B402A8-551C-4774-A899-F66A84F6E473}"/>
              </a:ext>
            </a:extLst>
          </p:cNvPr>
          <p:cNvSpPr/>
          <p:nvPr/>
        </p:nvSpPr>
        <p:spPr>
          <a:xfrm>
            <a:off x="1895477" y="4895492"/>
            <a:ext cx="6392771" cy="1384995"/>
          </a:xfrm>
          <a:prstGeom prst="rect">
            <a:avLst/>
          </a:prstGeom>
          <a:gradFill rotWithShape="1">
            <a:gsLst>
              <a:gs pos="54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5400000" scaled="0"/>
          </a:gradFill>
          <a:ln w="38100">
            <a:solidFill>
              <a:srgbClr val="009900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luna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piena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cade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14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giorni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dopo la luna </a:t>
            </a:r>
          </a:p>
          <a:p>
            <a:pPr algn="ctr" defTabSz="914400">
              <a:defRPr/>
            </a:pP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nuova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Abib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era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l’antico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nome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del primo mese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dell’anno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dopo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l’uscita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dall’Egitto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42AEC808-0AF1-4B9A-82F3-F76910935494}"/>
              </a:ext>
            </a:extLst>
          </p:cNvPr>
          <p:cNvSpPr/>
          <p:nvPr/>
        </p:nvSpPr>
        <p:spPr>
          <a:xfrm>
            <a:off x="10239644" y="15240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7838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279906" y="1024265"/>
            <a:ext cx="7632188" cy="954107"/>
          </a:xfrm>
          <a:prstGeom prst="rect">
            <a:avLst/>
          </a:prstGeom>
          <a:gradFill rotWithShape="1">
            <a:gsLst>
              <a:gs pos="0">
                <a:srgbClr val="BDFBE8"/>
              </a:gs>
              <a:gs pos="65000">
                <a:srgbClr val="85FF85"/>
              </a:gs>
            </a:gsLst>
            <a:lin ang="5400000" scaled="0"/>
          </a:gradFill>
          <a:ln w="38100" cap="rnd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 Vangelo di Giovanni si parla di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quattro pasque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avvenute durante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ministero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 Gesù.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279906" y="2187132"/>
            <a:ext cx="76321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Anno 28.</a:t>
            </a: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_tradnl" b="1" dirty="0"/>
              <a:t>Giovanni 2:13,23</a:t>
            </a:r>
            <a:endParaRPr lang="es-ES_tradnl" sz="2800" b="1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Quando purificò il tempio a Gerusalemme.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279907" y="3395565"/>
            <a:ext cx="763218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Anno 29.</a:t>
            </a: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_tradnl" b="1" dirty="0"/>
              <a:t>Giovanni 5:1 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«Ci fu una festa dei Giudei». Probabilmente una Pasqua.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279911" y="4565485"/>
            <a:ext cx="763218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Anno 30.</a:t>
            </a: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_tradnl" b="1" dirty="0"/>
              <a:t>Giovanni 6:4 </a:t>
            </a:r>
            <a:endParaRPr lang="es-ES_tradnl" sz="2800" b="1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Durante la prima moltiplicazione dei pani.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279911" y="5728347"/>
            <a:ext cx="763218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Anno 31.</a:t>
            </a: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_tradnl" b="1" dirty="0"/>
              <a:t>Giovanni 13:1 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Alla morte di Gesù.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36BA0D38-BCC2-4AAE-82FF-06A853378425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120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133604" y="593222"/>
            <a:ext cx="7961377" cy="584775"/>
          </a:xfrm>
          <a:prstGeom prst="rect">
            <a:avLst/>
          </a:prstGeom>
          <a:noFill/>
          <a:ln w="3810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Riassumendo, possiamo dire che Gesù </a:t>
            </a:r>
            <a:r>
              <a:rPr lang="es-CO" sz="3200" kern="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morì</a:t>
            </a: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lang="es-CO" sz="3200" kern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072640" y="2521059"/>
            <a:ext cx="8046720" cy="1815882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nell’anno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31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dC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in primavera </a:t>
            </a: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nel primo mese di Abib (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Nisan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 </a:t>
            </a: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alla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festa di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Pasqua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durante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novilunio </a:t>
            </a: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venerdì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16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∎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8"/>
          <p:cNvSpPr/>
          <p:nvPr/>
        </p:nvSpPr>
        <p:spPr>
          <a:xfrm>
            <a:off x="1936015" y="1580132"/>
            <a:ext cx="847278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4400" b="1" kern="0" dirty="0">
                <a:ln w="3175">
                  <a:solidFill>
                    <a:srgbClr val="0000CC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MORÌ NEL TEMPO SPECIFICATO</a:t>
            </a: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30F87842-4DF2-4BC2-B090-04EBA38F97B6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5128527-8A11-45C1-89F7-900490A9E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5972"/>
              </p:ext>
            </p:extLst>
          </p:nvPr>
        </p:nvGraphicFramePr>
        <p:xfrm>
          <a:off x="2072640" y="4716379"/>
          <a:ext cx="8046720" cy="137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2065131304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3603202714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3352896608"/>
                    </a:ext>
                  </a:extLst>
                </a:gridCol>
              </a:tblGrid>
              <a:tr h="458556"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Morì sulla croce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Venerdì 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solidFill>
                            <a:schemeClr val="tx1"/>
                          </a:solidFill>
                        </a:rPr>
                        <a:t>Festa di Pasqua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0284"/>
                  </a:ext>
                </a:extLst>
              </a:tr>
              <a:tr h="458556">
                <a:tc>
                  <a:txBody>
                    <a:bodyPr/>
                    <a:lstStyle/>
                    <a:p>
                      <a:r>
                        <a:rPr lang="it-IT" sz="2000" b="1" dirty="0"/>
                        <a:t>Giacque nella tomba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Sabato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Festa dei pani azzimi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04640"/>
                  </a:ext>
                </a:extLst>
              </a:tr>
              <a:tr h="458556">
                <a:tc>
                  <a:txBody>
                    <a:bodyPr/>
                    <a:lstStyle/>
                    <a:p>
                      <a:r>
                        <a:rPr lang="it-IT" sz="2000" b="1" dirty="0"/>
                        <a:t>Gesù risuscitò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Domenica 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Festa dei primi covoni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1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13D35A4-BE04-4099-A672-CC8B5404CA99}"/>
              </a:ext>
            </a:extLst>
          </p:cNvPr>
          <p:cNvSpPr/>
          <p:nvPr/>
        </p:nvSpPr>
        <p:spPr>
          <a:xfrm>
            <a:off x="3091543" y="1441120"/>
            <a:ext cx="621211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La maggioranza dei commentatori biblici fissano la data della vita terrena di Gesù entro il </a:t>
            </a:r>
            <a:r>
              <a:rPr lang="it-IT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it-IT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</a:t>
            </a:r>
            <a:r>
              <a:rPr lang="it-IT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- 36 </a:t>
            </a:r>
            <a:r>
              <a:rPr lang="it-IT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dC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B07791-DAAA-437A-ABD0-A24038820774}"/>
              </a:ext>
            </a:extLst>
          </p:cNvPr>
          <p:cNvSpPr/>
          <p:nvPr/>
        </p:nvSpPr>
        <p:spPr>
          <a:xfrm>
            <a:off x="3091543" y="2971106"/>
            <a:ext cx="6212114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rgbClr val="9BFD9D"/>
              </a:gs>
              <a:gs pos="100000">
                <a:srgbClr val="9BFD9D"/>
              </a:gs>
            </a:gsLst>
            <a:lin ang="5400000" scaled="1"/>
          </a:gradFill>
          <a:ln w="38100"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ragione è abbastanza semplice. </a:t>
            </a:r>
            <a:endParaRPr lang="es-CO" sz="32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10BDF8-7C26-4CE6-A461-09C2D26EB679}"/>
              </a:ext>
            </a:extLst>
          </p:cNvPr>
          <p:cNvSpPr/>
          <p:nvPr/>
        </p:nvSpPr>
        <p:spPr>
          <a:xfrm>
            <a:off x="3091543" y="3729380"/>
            <a:ext cx="621211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Gesù nacque durante il regno di </a:t>
            </a:r>
            <a:endParaRPr lang="it-IT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Erode il Grande (</a:t>
            </a:r>
            <a:r>
              <a:rPr lang="es-CO" sz="2800" dirty="0">
                <a:ln w="19050" cap="flat" cmpd="sng" algn="ctr">
                  <a:solidFill>
                    <a:srgbClr val="0000FF"/>
                  </a:solidFill>
                  <a:prstDash val="solid"/>
                  <a:round/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Matteo 2:1-19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it-IT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Questo re </a:t>
            </a:r>
            <a:r>
              <a:rPr lang="es-CO" sz="2800" dirty="0" err="1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morì</a:t>
            </a:r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 4 aC.</a:t>
            </a:r>
            <a:r>
              <a:rPr lang="it-IT" sz="1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D7FF2C-A2CE-4C2A-AF4E-6D5E3E93F9FE}"/>
              </a:ext>
            </a:extLst>
          </p:cNvPr>
          <p:cNvSpPr/>
          <p:nvPr/>
        </p:nvSpPr>
        <p:spPr>
          <a:xfrm>
            <a:off x="3091543" y="5287875"/>
            <a:ext cx="621211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Gesù fu martirizzato sotto Pilato, </a:t>
            </a:r>
          </a:p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procuratore romano di Giudea, </a:t>
            </a:r>
          </a:p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quale governò tra gli anni </a:t>
            </a:r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 </a:t>
            </a:r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dC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s-CO" sz="28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B2243746-C4E3-49D9-AABC-B28272BFD3C0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8F85222E-27A3-4A76-B9AA-0FC9CF0C908E}"/>
              </a:ext>
            </a:extLst>
          </p:cNvPr>
          <p:cNvSpPr/>
          <p:nvPr/>
        </p:nvSpPr>
        <p:spPr>
          <a:xfrm>
            <a:off x="3091543" y="261676"/>
            <a:ext cx="6212114" cy="1077218"/>
          </a:xfrm>
          <a:prstGeom prst="rect">
            <a:avLst/>
          </a:prstGeom>
          <a:solidFill>
            <a:srgbClr val="C00000"/>
          </a:solidFill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Domanda 1: </a:t>
            </a:r>
            <a:r>
              <a:rPr lang="it-IT" sz="32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Si può fissare la data 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della crocifissione di Gesù Cristo?</a:t>
            </a:r>
            <a:endParaRPr lang="it-IT" sz="3200" b="1" dirty="0">
              <a:latin typeface="Bahnschrift Light SemiCondensed" panose="020B0502040204020203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8"/>
          <p:cNvSpPr/>
          <p:nvPr/>
        </p:nvSpPr>
        <p:spPr>
          <a:xfrm>
            <a:off x="1926336" y="1154191"/>
            <a:ext cx="840028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gradFill>
              <a:gsLst>
                <a:gs pos="0">
                  <a:srgbClr val="00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La Pasqua.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“Poiché anche la nostra Pasqua, </a:t>
            </a:r>
          </a:p>
          <a:p>
            <a:pPr lvl="0" algn="ctr">
              <a:defRPr/>
            </a:pP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cioè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Cristo, è stata immolata”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b="1" dirty="0"/>
              <a:t>1 </a:t>
            </a:r>
            <a:r>
              <a:rPr lang="es-CO" b="1" dirty="0" err="1"/>
              <a:t>Corinzi</a:t>
            </a:r>
            <a:r>
              <a:rPr lang="es-CO" b="1" dirty="0"/>
              <a:t> 5:7  </a:t>
            </a:r>
            <a:endParaRPr lang="es-CO" sz="2800" b="1" kern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36958D46-E086-408B-B563-563CB3E4A203}"/>
              </a:ext>
            </a:extLst>
          </p:cNvPr>
          <p:cNvSpPr/>
          <p:nvPr/>
        </p:nvSpPr>
        <p:spPr>
          <a:xfrm>
            <a:off x="1926336" y="2108298"/>
            <a:ext cx="8400288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I pani azzimi.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“Io sono il pane vivente, che è disceso dal cielo”.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Giovanni 6:51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 non sarebbe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stato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lasciato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nel soggiorno dei morti, e che la sua carne non avrebbe subìto la decomposizione”. </a:t>
            </a:r>
            <a:r>
              <a:rPr lang="es-CO" b="1" dirty="0" err="1"/>
              <a:t>Atti</a:t>
            </a:r>
            <a:r>
              <a:rPr lang="es-CO" b="1" dirty="0"/>
              <a:t> 2:31</a:t>
            </a:r>
            <a:endParaRPr lang="es-CO" sz="28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6E831851-36BA-4BEE-9E34-8EAFBA31FA90}"/>
              </a:ext>
            </a:extLst>
          </p:cNvPr>
          <p:cNvSpPr/>
          <p:nvPr/>
        </p:nvSpPr>
        <p:spPr>
          <a:xfrm>
            <a:off x="1926336" y="5309175"/>
            <a:ext cx="8400288" cy="1231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I primi covoni.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“Ma ora Cristo è stato </a:t>
            </a:r>
            <a:r>
              <a:rPr lang="es-CO" sz="2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risuscitato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dai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morti, primizia di quelli che sono morti”. </a:t>
            </a:r>
          </a:p>
          <a:p>
            <a:pPr lvl="0" algn="ctr">
              <a:defRPr/>
            </a:pPr>
            <a:r>
              <a:rPr lang="es-CO" b="1" dirty="0"/>
              <a:t>1 </a:t>
            </a:r>
            <a:r>
              <a:rPr lang="es-CO" b="1" dirty="0" err="1"/>
              <a:t>Corinzi</a:t>
            </a:r>
            <a:r>
              <a:rPr lang="es-CO" b="1" dirty="0"/>
              <a:t> 15:20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7E73BB-4B74-469D-804E-0053DFAB5C54}"/>
              </a:ext>
            </a:extLst>
          </p:cNvPr>
          <p:cNvSpPr/>
          <p:nvPr/>
        </p:nvSpPr>
        <p:spPr>
          <a:xfrm>
            <a:off x="1926336" y="3924180"/>
            <a:ext cx="840028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“Celebriamo dunque la festa, non con vecchio lievito,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né con lievito di malizia e di malvagità, ma con gli azzimi della sincerità e della verità”. </a:t>
            </a:r>
            <a:r>
              <a:rPr lang="es-CO" b="1" dirty="0"/>
              <a:t>1 </a:t>
            </a:r>
            <a:r>
              <a:rPr lang="es-CO" b="1" dirty="0" err="1"/>
              <a:t>Corinzi</a:t>
            </a:r>
            <a:r>
              <a:rPr lang="es-CO" b="1" dirty="0"/>
              <a:t> 5:8</a:t>
            </a:r>
            <a:endParaRPr lang="es-CO" sz="28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532CA5F9-FDD6-4C4C-9290-8CE91C4D2439}"/>
              </a:ext>
            </a:extLst>
          </p:cNvPr>
          <p:cNvSpPr/>
          <p:nvPr/>
        </p:nvSpPr>
        <p:spPr>
          <a:xfrm>
            <a:off x="1926336" y="438660"/>
            <a:ext cx="840028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Cristo compì tutto il simbolismo biblico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85A5CBCC-5728-40AF-A98C-4612379B5E95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174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568" y="612556"/>
            <a:ext cx="1665134" cy="166513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55003" y="2607549"/>
            <a:ext cx="7932236" cy="2523768"/>
          </a:xfrm>
          <a:prstGeom prst="rect">
            <a:avLst/>
          </a:prstGeom>
          <a:solidFill>
            <a:schemeClr val="tx1"/>
          </a:solidFill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“Seguito dai suoi discepoli, Gesù si incamminò lentamente verso il giardino del Getsemani.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 </a:t>
            </a:r>
            <a:r>
              <a:rPr lang="es-CO" sz="280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plenilunio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Pasqua e la luna risplendeva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un cielo limpido. L’accampamento dei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pellegrini era immerso nel silenzio”. </a:t>
            </a:r>
          </a:p>
          <a:p>
            <a:pPr algn="ctr" defTabSz="914400">
              <a:defRPr/>
            </a:pPr>
            <a:r>
              <a:rPr lang="es-CO" b="1" dirty="0">
                <a:solidFill>
                  <a:schemeClr val="bg1"/>
                </a:solidFill>
              </a:rPr>
              <a:t>La speranza dell’uomo, cap. 74.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155007" y="1043455"/>
            <a:ext cx="5943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4000" b="1" dirty="0" err="1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Alcune</a:t>
            </a:r>
            <a:r>
              <a:rPr lang="es-CO" sz="40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4000" b="1" dirty="0" err="1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testimonianze</a:t>
            </a:r>
            <a:r>
              <a:rPr lang="es-CO" sz="40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di </a:t>
            </a:r>
          </a:p>
          <a:p>
            <a:pPr>
              <a:defRPr/>
            </a:pPr>
            <a:r>
              <a:rPr lang="es-CO" sz="40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Ellen White </a:t>
            </a:r>
            <a:r>
              <a:rPr lang="es-CO" sz="32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(1827-1915)</a:t>
            </a:r>
            <a:endParaRPr lang="es-CO" sz="20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48CC3D8-2929-4F61-BFF6-E29074DF4FEF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7383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55252" y="680043"/>
            <a:ext cx="7681496" cy="5262979"/>
          </a:xfrm>
          <a:prstGeom prst="rect">
            <a:avLst/>
          </a:prstGeom>
          <a:solidFill>
            <a:srgbClr val="CCECFF"/>
          </a:solidFill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Ellen White: </a:t>
            </a:r>
            <a:r>
              <a:rPr lang="es-CO" b="1" dirty="0"/>
              <a:t>CHRIST IN HIS SANCTUARY</a:t>
            </a:r>
            <a:endParaRPr lang="es-CO" sz="2800" b="1" dirty="0">
              <a:ln w="19050">
                <a:solidFill>
                  <a:schemeClr val="tx1"/>
                </a:solidFill>
              </a:ln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Questi simboli si adempirono non solo per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quanto riguarda l’evento, ma anche per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quanto riguarda il tempo fissato.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 giorno 14 del primo mese dei Giudei,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 medesimo giorno e il medesimo mese, 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l’agnello pasquale era stato immolato durante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 quindici lunghi secoli passati. Cristo, dopo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avere cenato la pasqua con i suoi discepoli, </a:t>
            </a:r>
          </a:p>
          <a:p>
            <a:pPr algn="ctr" defTabSz="914400">
              <a:defRPr/>
            </a:pPr>
            <a:r>
              <a:rPr lang="es-CO" sz="280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stabilì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l’istituzione che doveva </a:t>
            </a:r>
            <a:r>
              <a:rPr lang="es-CO" sz="280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commemorare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la </a:t>
            </a:r>
          </a:p>
          <a:p>
            <a:pPr algn="ctr" defTabSz="914400">
              <a:defRPr/>
            </a:pPr>
            <a:r>
              <a:rPr lang="es-CO" sz="280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propria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morte come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“Agnello di Dio, che </a:t>
            </a:r>
            <a:r>
              <a:rPr lang="es-CO" sz="2800" dirty="0" err="1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toglie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2800" dirty="0" err="1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peccato del mondo”. </a:t>
            </a:r>
            <a:r>
              <a:rPr lang="es-CO" b="1" dirty="0"/>
              <a:t>Giovanni 1:29             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Continua...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tx1"/>
                </a:glo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B89294-B4C2-45DC-B6E2-C7A973E7CFD0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489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55B0B4-CB9D-4805-90FF-6E5AF3CC7F67}"/>
              </a:ext>
            </a:extLst>
          </p:cNvPr>
          <p:cNvSpPr/>
          <p:nvPr/>
        </p:nvSpPr>
        <p:spPr>
          <a:xfrm>
            <a:off x="2226134" y="1012954"/>
            <a:ext cx="7707085" cy="4832092"/>
          </a:xfrm>
          <a:prstGeom prst="rect">
            <a:avLst/>
          </a:prstGeom>
          <a:solidFill>
            <a:srgbClr val="CCECFF"/>
          </a:solidFill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Ellen White: </a:t>
            </a:r>
            <a:r>
              <a:rPr lang="es-CO" b="1" dirty="0"/>
              <a:t>CHRIST IN HIS SANCTUARY</a:t>
            </a:r>
            <a:endParaRPr lang="es-CO" sz="2800" b="1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“In quella medesima notte fu preso per mani empie, per essere crocifisso e immolato.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come antitipo della primizia dei covoni, nostro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Signore fu risuscitato dai morti il terzo giorno, “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primizia di quelli che dormono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”.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 esempio per tutti i giusti che dovranno risuscitare, dove “il corpo vile” sarà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trasformato similmente al </a:t>
            </a:r>
          </a:p>
          <a:p>
            <a:pPr algn="ctr" defTabSz="914400">
              <a:defRPr/>
            </a:pPr>
            <a:r>
              <a:rPr lang="es-CO" sz="2800" dirty="0" err="1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suo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corpo glorioso.” </a:t>
            </a:r>
          </a:p>
          <a:p>
            <a:pPr algn="ctr" defTabSz="914400">
              <a:defRPr/>
            </a:pPr>
            <a:r>
              <a:rPr lang="es-CO" b="1" dirty="0"/>
              <a:t>Corinzi 15:20; </a:t>
            </a:r>
            <a:r>
              <a:rPr lang="es-CO" b="1" dirty="0" err="1"/>
              <a:t>Filippesi</a:t>
            </a:r>
            <a:r>
              <a:rPr lang="es-CO" b="1" dirty="0"/>
              <a:t> 3:21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45DC8E-286B-48A7-B6BA-B4EC90958CE3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3729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8DB0CF3-CBD9-4D95-83EF-12960A87710C}"/>
              </a:ext>
            </a:extLst>
          </p:cNvPr>
          <p:cNvSpPr/>
          <p:nvPr/>
        </p:nvSpPr>
        <p:spPr>
          <a:xfrm>
            <a:off x="2564314" y="3409007"/>
            <a:ext cx="7063368" cy="3108543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Uno studio condotto da investigatori tedeschi del Centro di Investigazione di Geoscienza e pubblicato sulla rivista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 Geology Review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pretende di aver scoperto</a:t>
            </a:r>
            <a:r>
              <a:rPr lang="es-CO" sz="2800" b="1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data della morte di Gesù. Questo articolo esamina il capitolo 27 di Matteo di cui appena sopra.</a:t>
            </a:r>
            <a:endParaRPr lang="es-CO" sz="2800" kern="0" dirty="0">
              <a:ln w="19050">
                <a:solidFill>
                  <a:srgbClr val="000000"/>
                </a:solidFill>
              </a:ln>
              <a:solidFill>
                <a:sysClr val="windowText" lastClr="000000"/>
              </a:solidFill>
              <a:effectLst>
                <a:glow rad="76200">
                  <a:srgbClr val="000000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57D0EA-20FE-4F13-9B9D-92AB3793B20E}"/>
              </a:ext>
            </a:extLst>
          </p:cNvPr>
          <p:cNvSpPr/>
          <p:nvPr/>
        </p:nvSpPr>
        <p:spPr>
          <a:xfrm>
            <a:off x="2564314" y="1034315"/>
            <a:ext cx="7063368" cy="2246769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“Ed ecco, la cortina del tempio si squarciò in due, da cima a fondo,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terra tremò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le rocce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 squartarono. ... Il centurione e quelli che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lui facevano la guardia a Gesù, visto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 terremoto 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le cose…”. </a:t>
            </a:r>
            <a:r>
              <a:rPr lang="es-CO" b="1" dirty="0" err="1"/>
              <a:t>Matteo</a:t>
            </a:r>
            <a:r>
              <a:rPr lang="es-CO" b="1" dirty="0"/>
              <a:t> 27:51,54 </a:t>
            </a:r>
            <a:endParaRPr lang="es-CO" sz="2800" b="1" kern="0" dirty="0">
              <a:ln w="19050">
                <a:solidFill>
                  <a:srgbClr val="000000"/>
                </a:solidFill>
              </a:ln>
              <a:solidFill>
                <a:sysClr val="windowText" lastClr="000000"/>
              </a:solidFill>
              <a:effectLst>
                <a:glow rad="76200">
                  <a:srgbClr val="000000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8647851-E438-4798-8399-DB73CCC2FCE0}"/>
              </a:ext>
            </a:extLst>
          </p:cNvPr>
          <p:cNvSpPr/>
          <p:nvPr/>
        </p:nvSpPr>
        <p:spPr>
          <a:xfrm>
            <a:off x="2564320" y="325223"/>
            <a:ext cx="7063367" cy="584775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geologia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ci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dà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un </a:t>
            </a:r>
            <a:r>
              <a:rPr lang="es-CO" sz="3200" b="1" kern="0" dirty="0" err="1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supporto</a:t>
            </a:r>
            <a:endParaRPr lang="es-CO" sz="3200" kern="0" dirty="0">
              <a:ln w="19050">
                <a:solidFill>
                  <a:srgbClr val="FF0000"/>
                </a:solidFill>
              </a:ln>
              <a:effectLst>
                <a:glow rad="76200">
                  <a:srgbClr val="000000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D890358A-64A3-42E4-961A-92D84CC173B4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194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3BA0D-A81B-452A-8B89-273EE0C15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34" y="487700"/>
            <a:ext cx="1482405" cy="193182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043029" y="2159220"/>
            <a:ext cx="8105942" cy="367793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 questo articolo di 9 pagine, tra l’altro,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è dichiarato: “Al primo evento sismico del primo secolo è stato fatto il tentativo di assegnargli provisoriamente una data del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31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dC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 una precisione di ± 5 anni.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Tra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candidati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plausibili viene incluso </a:t>
            </a:r>
          </a:p>
          <a:p>
            <a:pPr lvl="0" algn="ctr">
              <a:defRPr/>
            </a:pP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terremoto che si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menziona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nel Vangelo di Matteo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”.</a:t>
            </a:r>
          </a:p>
          <a:p>
            <a:pPr lvl="0" algn="ctr">
              <a:defRPr/>
            </a:pPr>
            <a:endParaRPr lang="es-CO" sz="9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25434" y="496660"/>
            <a:ext cx="6585772" cy="892552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</a:t>
            </a:r>
            <a:r>
              <a:rPr lang="es-CO" sz="2800" dirty="0">
                <a:solidFill>
                  <a:srgbClr val="66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b="1" dirty="0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 </a:t>
            </a:r>
            <a:r>
              <a:rPr lang="es-CO" sz="2800" b="1" dirty="0" err="1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Geology</a:t>
            </a:r>
            <a:r>
              <a:rPr lang="es-CO" sz="2800" b="1" dirty="0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b="1" dirty="0" err="1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endParaRPr lang="es-CO" sz="2800" b="1" dirty="0">
              <a:solidFill>
                <a:srgbClr val="10147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O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Volume 54, 2012 - </a:t>
            </a:r>
            <a:r>
              <a:rPr lang="es-CO" sz="2400" b="1" dirty="0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Numero 10</a:t>
            </a:r>
            <a:endParaRPr lang="es-CO" sz="24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75AF4775-BB50-41A6-AA62-3B4B7ABAF971}"/>
              </a:ext>
            </a:extLst>
          </p:cNvPr>
          <p:cNvSpPr/>
          <p:nvPr/>
        </p:nvSpPr>
        <p:spPr>
          <a:xfrm>
            <a:off x="10087244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FA38FD57-6BD1-43C1-A8F4-99357BE963A3}"/>
              </a:ext>
            </a:extLst>
          </p:cNvPr>
          <p:cNvSpPr/>
          <p:nvPr/>
        </p:nvSpPr>
        <p:spPr>
          <a:xfrm>
            <a:off x="5874904" y="1512547"/>
            <a:ext cx="1173719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 </a:t>
            </a:r>
          </a:p>
        </p:txBody>
      </p:sp>
    </p:spTree>
    <p:extLst>
      <p:ext uri="{BB962C8B-B14F-4D97-AF65-F5344CB8AC3E}">
        <p14:creationId xmlns:p14="http://schemas.microsoft.com/office/powerpoint/2010/main" val="27751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2">
            <a:extLst>
              <a:ext uri="{FF2B5EF4-FFF2-40B4-BE49-F238E27FC236}">
                <a16:creationId xmlns:a16="http://schemas.microsoft.com/office/drawing/2014/main" id="{E7DF4CC6-1225-4456-B976-427A11C9BAAC}"/>
              </a:ext>
            </a:extLst>
          </p:cNvPr>
          <p:cNvSpPr/>
          <p:nvPr/>
        </p:nvSpPr>
        <p:spPr>
          <a:xfrm>
            <a:off x="10053729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64EA87-D006-4CEC-8F0A-EC85B443CE89}"/>
              </a:ext>
            </a:extLst>
          </p:cNvPr>
          <p:cNvSpPr txBox="1"/>
          <p:nvPr/>
        </p:nvSpPr>
        <p:spPr>
          <a:xfrm>
            <a:off x="6301818" y="1039794"/>
            <a:ext cx="4624614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Scarica </a:t>
            </a:r>
            <a:r>
              <a:rPr lang="it-IT" sz="2400" dirty="0">
                <a:ln w="15875">
                  <a:solidFill>
                    <a:srgbClr val="FFFF0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tooltip="Risposte alle obiezioni"/>
              </a:rPr>
              <a:t>qui</a:t>
            </a:r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PPTX (Parte II)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RISPOSTE ALLE OBIEZIONI</a:t>
            </a:r>
            <a:endParaRPr lang="it-IT" sz="4000" b="1" dirty="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D4EB87-3ED0-4DEE-8AEA-4633695B2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14" y="339507"/>
            <a:ext cx="4888697" cy="3658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flat" cmpd="sng">
            <a:solidFill>
              <a:schemeClr val="bg1"/>
            </a:solidFill>
            <a:bevel/>
          </a:ln>
          <a:effectLst>
            <a:outerShdw blurRad="50800" dist="50800" sx="1000" sy="1000" algn="ctr" rotWithShape="0">
              <a:srgbClr val="000000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  <a:contourClr>
              <a:srgbClr val="C0C0C0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B807F1-C295-479B-A4F6-1238FD87B529}"/>
              </a:ext>
            </a:extLst>
          </p:cNvPr>
          <p:cNvSpPr txBox="1"/>
          <p:nvPr/>
        </p:nvSpPr>
        <p:spPr>
          <a:xfrm>
            <a:off x="6301818" y="2168945"/>
            <a:ext cx="4624614" cy="7694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Scarica </a:t>
            </a:r>
            <a:r>
              <a:rPr lang="it-IT" sz="2400" dirty="0">
                <a:ln w="15875">
                  <a:solidFill>
                    <a:srgbClr val="FFFF0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tooltip="Risposte alle obiezioni"/>
              </a:rPr>
              <a:t>qui</a:t>
            </a:r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PDF (</a:t>
            </a:r>
            <a:r>
              <a:rPr lang="it-IT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ParteII</a:t>
            </a:r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RISPOSTE ALLE OBIEZIONI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FC2948-5743-48D6-B73D-147E713D6F31}"/>
              </a:ext>
            </a:extLst>
          </p:cNvPr>
          <p:cNvSpPr txBox="1"/>
          <p:nvPr/>
        </p:nvSpPr>
        <p:spPr>
          <a:xfrm>
            <a:off x="6897012" y="3739430"/>
            <a:ext cx="3799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Vai all’ultima diapositiva! </a:t>
            </a:r>
          </a:p>
          <a:p>
            <a:pPr algn="ctr"/>
            <a:r>
              <a:rPr lang="it-IT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Troverai un contributo</a:t>
            </a:r>
          </a:p>
          <a:p>
            <a:pPr algn="ctr"/>
            <a:r>
              <a:rPr lang="it-IT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Bahnschrift SemiBold SemiConden" panose="020B0502040204020203" pitchFamily="34" charset="0"/>
              </a:rPr>
              <a:t> supplementare.</a:t>
            </a:r>
            <a:endParaRPr lang="it-IT" b="1" dirty="0">
              <a:solidFill>
                <a:schemeClr val="accent6">
                  <a:lumMod val="60000"/>
                  <a:lumOff val="4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Freccia in su 12">
            <a:extLst>
              <a:ext uri="{FF2B5EF4-FFF2-40B4-BE49-F238E27FC236}">
                <a16:creationId xmlns:a16="http://schemas.microsoft.com/office/drawing/2014/main" id="{9EE84048-D350-4AF4-8EAB-9FBB84A19F6F}"/>
              </a:ext>
            </a:extLst>
          </p:cNvPr>
          <p:cNvSpPr/>
          <p:nvPr/>
        </p:nvSpPr>
        <p:spPr>
          <a:xfrm rot="16200000">
            <a:off x="5617818" y="1444328"/>
            <a:ext cx="288000" cy="1080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AD2B1B-81B4-4F41-B0B6-A02F090A71D3}"/>
              </a:ext>
            </a:extLst>
          </p:cNvPr>
          <p:cNvSpPr txBox="1"/>
          <p:nvPr/>
        </p:nvSpPr>
        <p:spPr>
          <a:xfrm>
            <a:off x="1012614" y="4189230"/>
            <a:ext cx="4888697" cy="23698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 II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questa seconda presentazione vengono valutate le obiezioni e le risposte che si possono dare in merito alla data della crocifissione. Consigliamo di scaricare ambedue i formati al lato </a:t>
            </a: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completano lo studio. </a:t>
            </a:r>
          </a:p>
        </p:txBody>
      </p:sp>
    </p:spTree>
    <p:extLst>
      <p:ext uri="{BB962C8B-B14F-4D97-AF65-F5344CB8AC3E}">
        <p14:creationId xmlns:p14="http://schemas.microsoft.com/office/powerpoint/2010/main" val="29869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7">
            <a:extLst>
              <a:ext uri="{FF2B5EF4-FFF2-40B4-BE49-F238E27FC236}">
                <a16:creationId xmlns:a16="http://schemas.microsoft.com/office/drawing/2014/main" id="{A75B1447-9E92-4BFB-B35A-14E4055D2FBB}"/>
              </a:ext>
            </a:extLst>
          </p:cNvPr>
          <p:cNvSpPr txBox="1"/>
          <p:nvPr/>
        </p:nvSpPr>
        <p:spPr>
          <a:xfrm>
            <a:off x="4803765" y="225030"/>
            <a:ext cx="2280447" cy="2428764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FFFF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it-IT" sz="11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32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TRE PROFEZIE</a:t>
            </a:r>
            <a:endParaRPr lang="it-IT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32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 GESÙ CRISTO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E9E139-10A7-4905-889E-B6CE33F8A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4" y="250593"/>
            <a:ext cx="2381682" cy="238168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Rectángulo 8">
            <a:extLst>
              <a:ext uri="{FF2B5EF4-FFF2-40B4-BE49-F238E27FC236}">
                <a16:creationId xmlns:a16="http://schemas.microsoft.com/office/drawing/2014/main" id="{8BAD2298-2F15-4BE1-B449-8D7B26D6029E}"/>
              </a:ext>
            </a:extLst>
          </p:cNvPr>
          <p:cNvSpPr/>
          <p:nvPr/>
        </p:nvSpPr>
        <p:spPr>
          <a:xfrm>
            <a:off x="2311406" y="3206484"/>
            <a:ext cx="7569193" cy="34009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/>
              <a:t>Dal mio sito una breve lettura di tre pagine correlata </a:t>
            </a:r>
          </a:p>
          <a:p>
            <a:pPr algn="ctr"/>
            <a:r>
              <a:rPr lang="it-IT" sz="2000" b="1" dirty="0"/>
              <a:t>alla crocifissione di Cristo dal titolo:</a:t>
            </a:r>
          </a:p>
          <a:p>
            <a:pPr algn="ctr"/>
            <a:r>
              <a:rPr lang="it-IT" sz="3200" b="1" dirty="0">
                <a:solidFill>
                  <a:srgbClr val="C00000"/>
                </a:solidFill>
              </a:rPr>
              <a:t>TRE PROFEZIE SU GESÙ CRISTO</a:t>
            </a:r>
          </a:p>
          <a:p>
            <a:pPr algn="ctr"/>
            <a:r>
              <a:rPr lang="it-IT" sz="2000" b="1" dirty="0"/>
              <a:t>Studio di tre pagine PDF di Helmut </a:t>
            </a:r>
            <a:r>
              <a:rPr lang="it-IT" sz="2000" b="1" dirty="0" err="1"/>
              <a:t>Haubeil</a:t>
            </a:r>
            <a:r>
              <a:rPr lang="it-IT" sz="2000" b="1" dirty="0"/>
              <a:t>.</a:t>
            </a:r>
            <a:r>
              <a:rPr lang="it-IT" dirty="0"/>
              <a:t>  	</a:t>
            </a:r>
          </a:p>
          <a:p>
            <a:r>
              <a:rPr lang="it-IT" sz="2000" b="1" dirty="0"/>
              <a:t>                    </a:t>
            </a:r>
            <a:r>
              <a:rPr lang="it-IT" sz="2400" b="1" dirty="0"/>
              <a:t>1. Le vesti del Cristo spartite</a:t>
            </a:r>
            <a:endParaRPr lang="it-IT" sz="2000" b="1" dirty="0"/>
          </a:p>
          <a:p>
            <a:r>
              <a:rPr lang="it-IT" sz="2400" b="1" dirty="0"/>
              <a:t>                 2. Le ossa del Cristo in croce risparmiate</a:t>
            </a:r>
          </a:p>
          <a:p>
            <a:r>
              <a:rPr lang="it-IT" sz="2000" b="1" dirty="0"/>
              <a:t>                    </a:t>
            </a:r>
            <a:r>
              <a:rPr lang="it-IT" sz="2400" b="1" dirty="0"/>
              <a:t>3. Gesù viene venduto per trenta denari</a:t>
            </a:r>
            <a:endParaRPr lang="it-IT" sz="2000" b="1" dirty="0"/>
          </a:p>
          <a:p>
            <a:pPr algn="ctr"/>
            <a:r>
              <a:rPr lang="es-CO" b="1" dirty="0">
                <a:solidFill>
                  <a:srgbClr val="C00000"/>
                </a:solidFill>
                <a:highlight>
                  <a:srgbClr val="FFFF00"/>
                </a:highlight>
              </a:rPr>
              <a:t>                       </a:t>
            </a:r>
          </a:p>
          <a:p>
            <a:pPr algn="ctr"/>
            <a:r>
              <a:rPr lang="es-CO" sz="2400" b="1" dirty="0" err="1"/>
              <a:t>Clicca</a:t>
            </a:r>
            <a:r>
              <a:rPr lang="es-CO" sz="2400" b="1" dirty="0"/>
              <a:t> </a:t>
            </a:r>
            <a:r>
              <a:rPr lang="es-CO" sz="2400" b="1" u="sng" dirty="0">
                <a:hlinkClick r:id="rId3" tooltip="TRE PROFEZIE SU GESÙ CRISTO"/>
              </a:rPr>
              <a:t>Download</a:t>
            </a:r>
            <a:r>
              <a:rPr lang="es-CO" sz="2400" b="1" dirty="0"/>
              <a:t> per </a:t>
            </a:r>
            <a:r>
              <a:rPr lang="es-CO" sz="2400" b="1" dirty="0" err="1"/>
              <a:t>scaricare</a:t>
            </a:r>
            <a:r>
              <a:rPr lang="es-CO" sz="2400" b="1" dirty="0"/>
              <a:t>.</a:t>
            </a:r>
            <a:endParaRPr lang="it-IT" sz="2400" b="1" dirty="0"/>
          </a:p>
          <a:p>
            <a:pPr lvl="0" algn="ctr">
              <a:defRPr/>
            </a:pPr>
            <a:endParaRPr lang="es-CO" sz="9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7F9B1F-17E5-4233-A605-5AF05C1D0B16}"/>
              </a:ext>
            </a:extLst>
          </p:cNvPr>
          <p:cNvSpPr txBox="1"/>
          <p:nvPr/>
        </p:nvSpPr>
        <p:spPr>
          <a:xfrm>
            <a:off x="2222501" y="2653794"/>
            <a:ext cx="4919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FF00"/>
                </a:solidFill>
              </a:rPr>
              <a:t>Helmut </a:t>
            </a:r>
            <a:r>
              <a:rPr lang="it-IT" sz="2000" dirty="0" err="1">
                <a:solidFill>
                  <a:srgbClr val="FFFF00"/>
                </a:solidFill>
              </a:rPr>
              <a:t>Haubeil</a:t>
            </a:r>
            <a:r>
              <a:rPr lang="it-IT" sz="2000" dirty="0">
                <a:solidFill>
                  <a:srgbClr val="FFFF00"/>
                </a:solidFill>
              </a:rPr>
              <a:t>, </a:t>
            </a:r>
            <a:r>
              <a:rPr lang="it-IT" sz="2000" dirty="0">
                <a:solidFill>
                  <a:schemeClr val="bg1"/>
                </a:solidFill>
              </a:rPr>
              <a:t>pastore avventista tedesco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552BA8-89F3-41B0-AC22-56B56C67AE47}"/>
              </a:ext>
            </a:extLst>
          </p:cNvPr>
          <p:cNvSpPr txBox="1"/>
          <p:nvPr/>
        </p:nvSpPr>
        <p:spPr>
          <a:xfrm>
            <a:off x="7218091" y="225030"/>
            <a:ext cx="2662509" cy="2523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Avvertenza: senza autorizzazione scritta </a:t>
            </a:r>
          </a:p>
          <a:p>
            <a:pPr algn="ctr"/>
            <a:r>
              <a:rPr lang="it-IT" sz="1600" dirty="0"/>
              <a:t>è vietato pubblicare questa presentazione su nessun </a:t>
            </a:r>
          </a:p>
          <a:p>
            <a:pPr algn="ctr"/>
            <a:r>
              <a:rPr lang="it-IT" sz="1600" dirty="0"/>
              <a:t>altro sito web.</a:t>
            </a:r>
          </a:p>
          <a:p>
            <a:pPr algn="ctr"/>
            <a:r>
              <a:rPr lang="it-IT" sz="1600" dirty="0">
                <a:ea typeface="Cambria" panose="02040503050406030204" pitchFamily="18" charset="0"/>
              </a:rPr>
              <a:t>© Pierluigi Luisetti</a:t>
            </a:r>
          </a:p>
          <a:p>
            <a:pPr algn="ctr"/>
            <a:r>
              <a:rPr lang="it-IT" sz="1600" dirty="0"/>
              <a:t>24-10-2018</a:t>
            </a:r>
          </a:p>
          <a:p>
            <a:pPr algn="ctr"/>
            <a:r>
              <a:rPr lang="it-IT" sz="1600" dirty="0"/>
              <a:t>luisetti46@gmail.com</a:t>
            </a:r>
          </a:p>
          <a:p>
            <a:pPr algn="ctr"/>
            <a:r>
              <a:rPr lang="it-IT" sz="1600" dirty="0">
                <a:hlinkClick r:id="rId4"/>
              </a:rPr>
              <a:t>www.letteraperta.it</a:t>
            </a:r>
            <a:endParaRPr lang="it-IT" sz="1600" dirty="0"/>
          </a:p>
          <a:p>
            <a:pPr algn="ctr"/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672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73411" y="282193"/>
            <a:ext cx="7645174" cy="1077218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Domanda 2: </a:t>
            </a:r>
            <a:r>
              <a:rPr lang="it-IT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In quale anno morì Gesù quando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Pilato era governatore della Palestina?</a:t>
            </a:r>
            <a:endParaRPr lang="it-IT" sz="3200" b="1" dirty="0">
              <a:solidFill>
                <a:schemeClr val="bg1"/>
              </a:solidFill>
              <a:latin typeface="Bahnschrift Ligh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73411" y="2542264"/>
            <a:ext cx="7645175" cy="2523768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rgbClr val="0099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“Nell’anno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quindicesimo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dell’impero di Tiberio Cesare, quando Ponzio Pilato era governatore della Giudea”. …“Ed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egli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andò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per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tutta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la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regione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intorno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al Giordano,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predicando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battesimo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di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ravvedimento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del perdono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dei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peccati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”. </a:t>
            </a:r>
          </a:p>
          <a:p>
            <a:pPr algn="ctr" defTabSz="914400">
              <a:defRPr/>
            </a:pPr>
            <a:r>
              <a:rPr lang="es-CO" b="1" dirty="0"/>
              <a:t>Luca 3:1,3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568BC8-A35A-441F-B4B8-E42703695178}"/>
              </a:ext>
            </a:extLst>
          </p:cNvPr>
          <p:cNvSpPr/>
          <p:nvPr/>
        </p:nvSpPr>
        <p:spPr>
          <a:xfrm>
            <a:off x="2273411" y="5233727"/>
            <a:ext cx="7645174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“Ora, </a:t>
            </a:r>
            <a:r>
              <a:rPr lang="es-CO" sz="2800" kern="0" dirty="0" err="1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mentre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tutto il popolo si faceva battezzare, anche </a:t>
            </a:r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Gesù fu battezzato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mentre pregava,                                 si aprì il cielo”. </a:t>
            </a:r>
            <a:r>
              <a:rPr lang="es-CO" b="1" dirty="0"/>
              <a:t>Luca 3:21</a:t>
            </a:r>
            <a:endParaRPr lang="es-CO" sz="2800" b="1" kern="0" dirty="0">
              <a:ln w="19050">
                <a:solidFill>
                  <a:schemeClr val="tx1"/>
                </a:solidFill>
              </a:ln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528122A4-5E49-4035-8584-B3075CC378F2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9A2261-F63D-4E57-801A-A44650AC1579}"/>
              </a:ext>
            </a:extLst>
          </p:cNvPr>
          <p:cNvSpPr txBox="1"/>
          <p:nvPr/>
        </p:nvSpPr>
        <p:spPr>
          <a:xfrm>
            <a:off x="2273411" y="1498652"/>
            <a:ext cx="7645174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la comparsa di Giovanni, il battista, possiamo dare una risposta.</a:t>
            </a:r>
          </a:p>
        </p:txBody>
      </p:sp>
    </p:spTree>
    <p:extLst>
      <p:ext uri="{BB962C8B-B14F-4D97-AF65-F5344CB8AC3E}">
        <p14:creationId xmlns:p14="http://schemas.microsoft.com/office/powerpoint/2010/main" val="11463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254735" y="268619"/>
            <a:ext cx="7663857" cy="1815882"/>
          </a:xfrm>
          <a:prstGeom prst="rect">
            <a:avLst/>
          </a:prstGeom>
          <a:gradFill>
            <a:gsLst>
              <a:gs pos="0">
                <a:schemeClr val="accent4">
                  <a:lumMod val="9000"/>
                  <a:lumOff val="91000"/>
                </a:schemeClr>
              </a:gs>
              <a:gs pos="100000">
                <a:srgbClr val="9FDC8E"/>
              </a:gs>
            </a:gsLst>
            <a:lin ang="5400000" scaled="0"/>
          </a:gradFill>
          <a:ln w="38100">
            <a:solidFill>
              <a:srgbClr val="0099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Storicamente parlando, sappiamo che Pilato governò negli anni dal </a:t>
            </a:r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al 36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 Tiberio Cesare succedette all’imperatore Cesare Augusto, </a:t>
            </a:r>
          </a:p>
          <a:p>
            <a:pPr algn="ctr"/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 </a:t>
            </a:r>
            <a:r>
              <a:rPr lang="es-CO" sz="2800" dirty="0" err="1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morì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il </a:t>
            </a:r>
            <a:r>
              <a:rPr lang="es-CO" sz="2800" dirty="0">
                <a:ln w="19050" cap="flat" cmpd="sng" algn="ctr">
                  <a:solidFill>
                    <a:srgbClr val="FF0000"/>
                  </a:solidFill>
                  <a:prstDash val="solid"/>
                  <a:round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di agosto dell’anno 14 dC.</a:t>
            </a:r>
            <a:endParaRPr lang="it-IT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57482912-A7AB-44B1-AA5C-8E1C432C8AFF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" name="Rectángulo 7">
            <a:extLst>
              <a:ext uri="{FF2B5EF4-FFF2-40B4-BE49-F238E27FC236}">
                <a16:creationId xmlns:a16="http://schemas.microsoft.com/office/drawing/2014/main" id="{FF89B038-07F2-4DE4-949D-A80C65F9BFEB}"/>
              </a:ext>
            </a:extLst>
          </p:cNvPr>
          <p:cNvSpPr/>
          <p:nvPr/>
        </p:nvSpPr>
        <p:spPr>
          <a:xfrm>
            <a:off x="2254735" y="2182510"/>
            <a:ext cx="7682539" cy="2062103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Bahnschrift Light SemiCondensed" panose="020B0502040204020203" pitchFamily="34" charset="0"/>
              </a:rPr>
              <a:t>Domanda 3: </a:t>
            </a:r>
            <a:r>
              <a:rPr lang="it-IT" sz="3200" dirty="0">
                <a:latin typeface="Bahnschrift Light SemiCondensed" panose="020B0502040204020203" pitchFamily="34" charset="0"/>
              </a:rPr>
              <a:t>Se Tiberio cominciò a regnare </a:t>
            </a:r>
          </a:p>
          <a:p>
            <a:pPr algn="ctr"/>
            <a:r>
              <a:rPr lang="it-IT" sz="3200" dirty="0">
                <a:latin typeface="Bahnschrift Light SemiCondensed" panose="020B0502040204020203" pitchFamily="34" charset="0"/>
              </a:rPr>
              <a:t>nell’anno 14 </a:t>
            </a:r>
            <a:r>
              <a:rPr lang="it-IT" sz="3200" dirty="0" err="1">
                <a:latin typeface="Bahnschrift Light SemiCondensed" panose="020B0502040204020203" pitchFamily="34" charset="0"/>
              </a:rPr>
              <a:t>dC</a:t>
            </a:r>
            <a:r>
              <a:rPr lang="it-IT" sz="3200" dirty="0">
                <a:latin typeface="Bahnschrift Light SemiCondensed" panose="020B0502040204020203" pitchFamily="34" charset="0"/>
              </a:rPr>
              <a:t>., e Gesù fu battezzato </a:t>
            </a:r>
          </a:p>
          <a:p>
            <a:pPr algn="ctr"/>
            <a:r>
              <a:rPr lang="it-IT" sz="3200" dirty="0">
                <a:latin typeface="Bahnschrift Light SemiCondensed" panose="020B0502040204020203" pitchFamily="34" charset="0"/>
              </a:rPr>
              <a:t>nell’anno 15° del suo regno, pertanto, </a:t>
            </a:r>
          </a:p>
          <a:p>
            <a:pPr algn="ctr"/>
            <a:r>
              <a:rPr lang="it-IT" sz="3200" dirty="0">
                <a:latin typeface="Bahnschrift Light SemiCondensed" panose="020B0502040204020203" pitchFamily="34" charset="0"/>
              </a:rPr>
              <a:t>quale fu l’anno del suo battesimo?</a:t>
            </a:r>
            <a:endParaRPr lang="it-IT" sz="2800" b="1" dirty="0">
              <a:solidFill>
                <a:schemeClr val="bg1"/>
              </a:solidFill>
              <a:latin typeface="Bahnschrift Light Semi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18DF6DA8-9ABC-4DFB-B4EE-4151704280E1}"/>
              </a:ext>
            </a:extLst>
          </p:cNvPr>
          <p:cNvSpPr/>
          <p:nvPr/>
        </p:nvSpPr>
        <p:spPr>
          <a:xfrm>
            <a:off x="2254735" y="4342617"/>
            <a:ext cx="7663857" cy="2246769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popoli antichi non contavano gli anni dal 1°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gennaio come noi. I Giudei iniziavano l’anno religioso in primavera 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di Nisan tra marzo e aprile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mentre l’anno civile lo cominciavano in </a:t>
            </a:r>
            <a:r>
              <a:rPr lang="es-CO" sz="2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autunno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1° di Tisrhi, tra settembre e ottobre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es-CO" sz="2800" kern="0" dirty="0">
                <a:ln w="19050">
                  <a:solidFill>
                    <a:srgbClr val="008000"/>
                  </a:solidFill>
                </a:ln>
                <a:solidFill>
                  <a:srgbClr val="007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CO" sz="2800" kern="0" dirty="0">
              <a:ln w="19050">
                <a:solidFill>
                  <a:srgbClr val="008000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9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908048" y="813766"/>
            <a:ext cx="837590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Gli antichi usavano il computo inclusivo: </a:t>
            </a:r>
            <a:r>
              <a:rPr lang="es-CO" sz="2800" kern="0" dirty="0" err="1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</a:t>
            </a: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primo anno di un re veniva contato dal giorno della sua ascesa al trono fino al primo giorno del nuovo anno.</a:t>
            </a:r>
          </a:p>
        </p:txBody>
      </p:sp>
      <p:sp>
        <p:nvSpPr>
          <p:cNvPr id="7" name="Rectángulo 8"/>
          <p:cNvSpPr/>
          <p:nvPr/>
        </p:nvSpPr>
        <p:spPr>
          <a:xfrm>
            <a:off x="1908048" y="2521059"/>
            <a:ext cx="8375904" cy="1815882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Ciò significa che se Tiberio iniziò a regnare il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di agosto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a partire da questo giorno fino al primo giorno dell’anno civile,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1° di Tisrhi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 settembre e ottobre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si conta come il suo primo anno di governo. 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D2D698BD-2E68-4710-A9BB-8F00EE0ED545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2C79D04C-F412-4E92-9DE9-FEB98D182973}"/>
              </a:ext>
            </a:extLst>
          </p:cNvPr>
          <p:cNvSpPr/>
          <p:nvPr/>
        </p:nvSpPr>
        <p:spPr>
          <a:xfrm>
            <a:off x="1908048" y="4659244"/>
            <a:ext cx="8375904" cy="1077218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3200" b="1" dirty="0">
                <a:latin typeface="Bahnschrift Light SemiCondensed" panose="020B0502040204020203" pitchFamily="34" charset="0"/>
              </a:rPr>
              <a:t>Domanda 4: </a:t>
            </a:r>
            <a:r>
              <a:rPr lang="it-IT" sz="3200" dirty="0">
                <a:latin typeface="Bahnschrift Light SemiCondensed" panose="020B0502040204020203" pitchFamily="34" charset="0"/>
              </a:rPr>
              <a:t>Tenendo conto di ciò, qual è </a:t>
            </a:r>
          </a:p>
          <a:p>
            <a:pPr algn="ctr" defTabSz="914400">
              <a:defRPr/>
            </a:pPr>
            <a:r>
              <a:rPr lang="it-IT" sz="3200" dirty="0">
                <a:latin typeface="Bahnschrift Light SemiCondensed" panose="020B0502040204020203" pitchFamily="34" charset="0"/>
              </a:rPr>
              <a:t>l’anno quindicesimo di Tiberio Cesare?</a:t>
            </a:r>
            <a:endParaRPr lang="es-CO" sz="3200" kern="0" dirty="0">
              <a:ln w="19050">
                <a:solidFill>
                  <a:srgbClr val="FF0000"/>
                </a:solidFill>
              </a:ln>
              <a:latin typeface="Bahnschrift Light Semi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chemeClr val="accent3">
                <a:lumMod val="40000"/>
                <a:lumOff val="60000"/>
              </a:schemeClr>
            </a:gs>
            <a:gs pos="21000">
              <a:srgbClr val="FFFFCC"/>
            </a:gs>
            <a:gs pos="87000">
              <a:schemeClr val="bg1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854F2C-D94B-42A5-8B23-4C0F7EB4D9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4303" y="2371773"/>
          <a:ext cx="7115173" cy="270701"/>
        </p:xfrm>
        <a:graphic>
          <a:graphicData uri="http://schemas.openxmlformats.org/drawingml/2006/table">
            <a:tbl>
              <a:tblPr firstRow="1" firstCol="1" bandRow="1"/>
              <a:tblGrid>
                <a:gridCol w="570450">
                  <a:extLst>
                    <a:ext uri="{9D8B030D-6E8A-4147-A177-3AD203B41FA5}">
                      <a16:colId xmlns:a16="http://schemas.microsoft.com/office/drawing/2014/main" val="4099814222"/>
                    </a:ext>
                  </a:extLst>
                </a:gridCol>
                <a:gridCol w="503582">
                  <a:extLst>
                    <a:ext uri="{9D8B030D-6E8A-4147-A177-3AD203B41FA5}">
                      <a16:colId xmlns:a16="http://schemas.microsoft.com/office/drawing/2014/main" val="2538706576"/>
                    </a:ext>
                  </a:extLst>
                </a:gridCol>
                <a:gridCol w="455451">
                  <a:extLst>
                    <a:ext uri="{9D8B030D-6E8A-4147-A177-3AD203B41FA5}">
                      <a16:colId xmlns:a16="http://schemas.microsoft.com/office/drawing/2014/main" val="3375121207"/>
                    </a:ext>
                  </a:extLst>
                </a:gridCol>
                <a:gridCol w="362864">
                  <a:extLst>
                    <a:ext uri="{9D8B030D-6E8A-4147-A177-3AD203B41FA5}">
                      <a16:colId xmlns:a16="http://schemas.microsoft.com/office/drawing/2014/main" val="2785700871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2414197833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1025026746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882759559"/>
                    </a:ext>
                  </a:extLst>
                </a:gridCol>
                <a:gridCol w="347004">
                  <a:extLst>
                    <a:ext uri="{9D8B030D-6E8A-4147-A177-3AD203B41FA5}">
                      <a16:colId xmlns:a16="http://schemas.microsoft.com/office/drawing/2014/main" val="131376324"/>
                    </a:ext>
                  </a:extLst>
                </a:gridCol>
                <a:gridCol w="372379">
                  <a:extLst>
                    <a:ext uri="{9D8B030D-6E8A-4147-A177-3AD203B41FA5}">
                      <a16:colId xmlns:a16="http://schemas.microsoft.com/office/drawing/2014/main" val="2360380582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4235798314"/>
                    </a:ext>
                  </a:extLst>
                </a:gridCol>
                <a:gridCol w="421735">
                  <a:extLst>
                    <a:ext uri="{9D8B030D-6E8A-4147-A177-3AD203B41FA5}">
                      <a16:colId xmlns:a16="http://schemas.microsoft.com/office/drawing/2014/main" val="593882770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1764179897"/>
                    </a:ext>
                  </a:extLst>
                </a:gridCol>
                <a:gridCol w="371061">
                  <a:extLst>
                    <a:ext uri="{9D8B030D-6E8A-4147-A177-3AD203B41FA5}">
                      <a16:colId xmlns:a16="http://schemas.microsoft.com/office/drawing/2014/main" val="1703508175"/>
                    </a:ext>
                  </a:extLst>
                </a:gridCol>
                <a:gridCol w="371061">
                  <a:extLst>
                    <a:ext uri="{9D8B030D-6E8A-4147-A177-3AD203B41FA5}">
                      <a16:colId xmlns:a16="http://schemas.microsoft.com/office/drawing/2014/main" val="3569355394"/>
                    </a:ext>
                  </a:extLst>
                </a:gridCol>
                <a:gridCol w="481243">
                  <a:extLst>
                    <a:ext uri="{9D8B030D-6E8A-4147-A177-3AD203B41FA5}">
                      <a16:colId xmlns:a16="http://schemas.microsoft.com/office/drawing/2014/main" val="4149547233"/>
                    </a:ext>
                  </a:extLst>
                </a:gridCol>
                <a:gridCol w="419901">
                  <a:extLst>
                    <a:ext uri="{9D8B030D-6E8A-4147-A177-3AD203B41FA5}">
                      <a16:colId xmlns:a16="http://schemas.microsoft.com/office/drawing/2014/main" val="574225067"/>
                    </a:ext>
                  </a:extLst>
                </a:gridCol>
                <a:gridCol w="594497">
                  <a:extLst>
                    <a:ext uri="{9D8B030D-6E8A-4147-A177-3AD203B41FA5}">
                      <a16:colId xmlns:a16="http://schemas.microsoft.com/office/drawing/2014/main" val="3835277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28 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29 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3881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43C3BB-00AA-4038-9E1F-AD30BCA1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1552"/>
              </p:ext>
            </p:extLst>
          </p:nvPr>
        </p:nvGraphicFramePr>
        <p:xfrm>
          <a:off x="3187718" y="2686740"/>
          <a:ext cx="6046143" cy="271145"/>
        </p:xfrm>
        <a:graphic>
          <a:graphicData uri="http://schemas.openxmlformats.org/drawingml/2006/table">
            <a:tbl>
              <a:tblPr firstRow="1" firstCol="1" bandRow="1"/>
              <a:tblGrid>
                <a:gridCol w="242702">
                  <a:extLst>
                    <a:ext uri="{9D8B030D-6E8A-4147-A177-3AD203B41FA5}">
                      <a16:colId xmlns:a16="http://schemas.microsoft.com/office/drawing/2014/main" val="2204306175"/>
                    </a:ext>
                  </a:extLst>
                </a:gridCol>
                <a:gridCol w="400948">
                  <a:extLst>
                    <a:ext uri="{9D8B030D-6E8A-4147-A177-3AD203B41FA5}">
                      <a16:colId xmlns:a16="http://schemas.microsoft.com/office/drawing/2014/main" val="2538706576"/>
                    </a:ext>
                  </a:extLst>
                </a:gridCol>
                <a:gridCol w="370681">
                  <a:extLst>
                    <a:ext uri="{9D8B030D-6E8A-4147-A177-3AD203B41FA5}">
                      <a16:colId xmlns:a16="http://schemas.microsoft.com/office/drawing/2014/main" val="3375121207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785700871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2414197833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1025026746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882759559"/>
                    </a:ext>
                  </a:extLst>
                </a:gridCol>
                <a:gridCol w="360787">
                  <a:extLst>
                    <a:ext uri="{9D8B030D-6E8A-4147-A177-3AD203B41FA5}">
                      <a16:colId xmlns:a16="http://schemas.microsoft.com/office/drawing/2014/main" val="131376324"/>
                    </a:ext>
                  </a:extLst>
                </a:gridCol>
                <a:gridCol w="387169">
                  <a:extLst>
                    <a:ext uri="{9D8B030D-6E8A-4147-A177-3AD203B41FA5}">
                      <a16:colId xmlns:a16="http://schemas.microsoft.com/office/drawing/2014/main" val="2360380582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4235798314"/>
                    </a:ext>
                  </a:extLst>
                </a:gridCol>
                <a:gridCol w="356830">
                  <a:extLst>
                    <a:ext uri="{9D8B030D-6E8A-4147-A177-3AD203B41FA5}">
                      <a16:colId xmlns:a16="http://schemas.microsoft.com/office/drawing/2014/main" val="593882770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1764179897"/>
                    </a:ext>
                  </a:extLst>
                </a:gridCol>
                <a:gridCol w="381344">
                  <a:extLst>
                    <a:ext uri="{9D8B030D-6E8A-4147-A177-3AD203B41FA5}">
                      <a16:colId xmlns:a16="http://schemas.microsoft.com/office/drawing/2014/main" val="1703508175"/>
                    </a:ext>
                  </a:extLst>
                </a:gridCol>
                <a:gridCol w="422934">
                  <a:extLst>
                    <a:ext uri="{9D8B030D-6E8A-4147-A177-3AD203B41FA5}">
                      <a16:colId xmlns:a16="http://schemas.microsoft.com/office/drawing/2014/main" val="3569355394"/>
                    </a:ext>
                  </a:extLst>
                </a:gridCol>
                <a:gridCol w="398703">
                  <a:extLst>
                    <a:ext uri="{9D8B030D-6E8A-4147-A177-3AD203B41FA5}">
                      <a16:colId xmlns:a16="http://schemas.microsoft.com/office/drawing/2014/main" val="4149547233"/>
                    </a:ext>
                  </a:extLst>
                </a:gridCol>
                <a:gridCol w="466978">
                  <a:extLst>
                    <a:ext uri="{9D8B030D-6E8A-4147-A177-3AD203B41FA5}">
                      <a16:colId xmlns:a16="http://schemas.microsoft.com/office/drawing/2014/main" val="3835277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38810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1CB52E1D-3E25-488D-AF84-13CA18C1125B}"/>
              </a:ext>
            </a:extLst>
          </p:cNvPr>
          <p:cNvSpPr/>
          <p:nvPr/>
        </p:nvSpPr>
        <p:spPr>
          <a:xfrm>
            <a:off x="2035631" y="5079466"/>
            <a:ext cx="7980029" cy="138499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l’aiuto di questa grafica possiamo vedere che la prima parte dell’anno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15°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 Tiberio corrisponde con l’ultima parte dell’anno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dell’era cristiana.</a:t>
            </a:r>
            <a:endParaRPr lang="es-CO" sz="28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26D978D-0932-4CBD-8F24-04312927A9A1}"/>
              </a:ext>
            </a:extLst>
          </p:cNvPr>
          <p:cNvGrpSpPr/>
          <p:nvPr/>
        </p:nvGrpSpPr>
        <p:grpSpPr>
          <a:xfrm>
            <a:off x="2295486" y="1300615"/>
            <a:ext cx="7720174" cy="3302576"/>
            <a:chOff x="1038424" y="1300615"/>
            <a:chExt cx="7720174" cy="3302576"/>
          </a:xfrm>
        </p:grpSpPr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BDA75F57-7033-4E82-B5D8-DEAB3FD72F02}"/>
                </a:ext>
              </a:extLst>
            </p:cNvPr>
            <p:cNvCxnSpPr>
              <a:cxnSpLocks/>
            </p:cNvCxnSpPr>
            <p:nvPr/>
          </p:nvCxnSpPr>
          <p:spPr>
            <a:xfrm>
              <a:off x="2045852" y="1744250"/>
              <a:ext cx="0" cy="58961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C4C03817-9328-49CB-96E0-012FCB8B2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7662" y="2993484"/>
              <a:ext cx="1" cy="76385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620C7F22-8E98-4B7C-900C-C3EEEA6A51B5}"/>
                </a:ext>
              </a:extLst>
            </p:cNvPr>
            <p:cNvCxnSpPr>
              <a:cxnSpLocks/>
            </p:cNvCxnSpPr>
            <p:nvPr/>
          </p:nvCxnSpPr>
          <p:spPr>
            <a:xfrm>
              <a:off x="7042093" y="1706851"/>
              <a:ext cx="0" cy="62701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C7818ED-0410-4E61-BF79-A7185EA8FA12}"/>
                </a:ext>
              </a:extLst>
            </p:cNvPr>
            <p:cNvSpPr txBox="1"/>
            <p:nvPr/>
          </p:nvSpPr>
          <p:spPr>
            <a:xfrm>
              <a:off x="1038424" y="1314294"/>
              <a:ext cx="2065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19 di agosto</a:t>
              </a:r>
              <a:endParaRPr lang="es-CO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7D89022-8AE0-4C8A-B4CC-2F20310D5C04}"/>
                </a:ext>
              </a:extLst>
            </p:cNvPr>
            <p:cNvSpPr txBox="1"/>
            <p:nvPr/>
          </p:nvSpPr>
          <p:spPr>
            <a:xfrm>
              <a:off x="1656351" y="3710639"/>
              <a:ext cx="50004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sz="2800" b="1" dirty="0">
                  <a:solidFill>
                    <a:prstClr val="black"/>
                  </a:solidFill>
                </a:rPr>
                <a:t>  </a:t>
              </a: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Inizio del regno di Tiberio Cesare</a:t>
              </a:r>
            </a:p>
            <a:p>
              <a:pPr algn="ctr">
                <a:defRPr/>
              </a:pP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(regnò dal 14 al 37 dC.)</a:t>
              </a:r>
              <a:endParaRPr lang="es-CO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40A7D23-BE0E-4D2E-88E5-8D6CF111ADFF}"/>
                </a:ext>
              </a:extLst>
            </p:cNvPr>
            <p:cNvSpPr txBox="1"/>
            <p:nvPr/>
          </p:nvSpPr>
          <p:spPr>
            <a:xfrm>
              <a:off x="5775112" y="1300615"/>
              <a:ext cx="2983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Battesimo di Gesù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FBACF08-ACD9-4E5F-A52B-AF98CA09D572}"/>
                </a:ext>
              </a:extLst>
            </p:cNvPr>
            <p:cNvSpPr txBox="1"/>
            <p:nvPr/>
          </p:nvSpPr>
          <p:spPr>
            <a:xfrm>
              <a:off x="2506355" y="1806546"/>
              <a:ext cx="4075235" cy="4616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sz="1600" b="1" dirty="0">
                  <a:ln>
                    <a:solidFill>
                      <a:srgbClr val="0000FF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   </a:t>
              </a:r>
              <a:r>
                <a:rPr lang="es-CO" sz="2400" b="1" dirty="0">
                  <a:ln>
                    <a:solidFill>
                      <a:srgbClr val="0000FF"/>
                    </a:solidFill>
                  </a:ln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ANNI DELL’ERA CRISTIANA</a:t>
              </a:r>
              <a:endParaRPr lang="es-CO" sz="16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CEB63CB-1382-4398-B087-0BFB0B50EF6F}"/>
                </a:ext>
              </a:extLst>
            </p:cNvPr>
            <p:cNvSpPr txBox="1"/>
            <p:nvPr/>
          </p:nvSpPr>
          <p:spPr>
            <a:xfrm>
              <a:off x="2388219" y="3011272"/>
              <a:ext cx="512670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sz="1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s-CO" b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ANNI TRASCORSI DAL REGNO DI TIBERIO</a:t>
              </a:r>
              <a:endParaRPr lang="es-CO" sz="1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496D4DC-4CB0-4A2B-A413-1A153B0C1A46}"/>
                </a:ext>
              </a:extLst>
            </p:cNvPr>
            <p:cNvSpPr txBox="1"/>
            <p:nvPr/>
          </p:nvSpPr>
          <p:spPr>
            <a:xfrm>
              <a:off x="1865406" y="3488325"/>
              <a:ext cx="1821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</a:t>
              </a:r>
              <a:r>
                <a:rPr lang="es-CO" sz="2400" b="1" dirty="0">
                  <a:solidFill>
                    <a:srgbClr val="FF0000"/>
                  </a:solidFill>
                </a:rPr>
                <a:t>1° di Tisrhi</a:t>
              </a:r>
              <a:endParaRPr lang="es-CO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CD3D5EBF-1EAC-48CA-8848-FE3EB0ED9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941" y="3001516"/>
              <a:ext cx="0" cy="49705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9" name="Rectángulo 2">
            <a:extLst>
              <a:ext uri="{FF2B5EF4-FFF2-40B4-BE49-F238E27FC236}">
                <a16:creationId xmlns:a16="http://schemas.microsoft.com/office/drawing/2014/main" id="{548B53D6-3104-4586-80AA-F0986C708B3E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B44267-AD9B-461F-B9AC-6B0A65769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7" y="3164577"/>
            <a:ext cx="1351804" cy="1931149"/>
          </a:xfrm>
          <a:prstGeom prst="rect">
            <a:avLst/>
          </a:prstGeom>
        </p:spPr>
      </p:pic>
      <p:sp>
        <p:nvSpPr>
          <p:cNvPr id="20" name="Rectángulo 7">
            <a:extLst>
              <a:ext uri="{FF2B5EF4-FFF2-40B4-BE49-F238E27FC236}">
                <a16:creationId xmlns:a16="http://schemas.microsoft.com/office/drawing/2014/main" id="{850B3F33-A343-476A-97C4-59BEC07B1039}"/>
              </a:ext>
            </a:extLst>
          </p:cNvPr>
          <p:cNvSpPr/>
          <p:nvPr/>
        </p:nvSpPr>
        <p:spPr>
          <a:xfrm>
            <a:off x="2466109" y="519339"/>
            <a:ext cx="7113362" cy="584775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3200" dirty="0">
                <a:latin typeface="Bahnschrift Light SemiCondensed" panose="020B0502040204020203" pitchFamily="34" charset="0"/>
              </a:rPr>
              <a:t>L’anno quindicesimo di Tiberio Cesare</a:t>
            </a:r>
            <a:endParaRPr lang="es-CO" sz="3200" kern="0" dirty="0">
              <a:ln w="19050">
                <a:solidFill>
                  <a:srgbClr val="FF0000"/>
                </a:solidFill>
              </a:ln>
              <a:latin typeface="Bahnschrift Light Semi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291447" y="338846"/>
            <a:ext cx="7910411" cy="1077218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Domanda 5: </a:t>
            </a:r>
            <a:r>
              <a:rPr lang="it-IT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Se Gesù fu battezzato nell’anno 27,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in che anno fu crocifisso?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75113" y="1728589"/>
            <a:ext cx="7926740" cy="1384995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0099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profezia delle 70 settimane di Daniele 9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ci danno la chiave per sapere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l’anno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della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crocifissione.</a:t>
            </a:r>
            <a:endParaRPr lang="es-CO" sz="2800" i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568BC8-A35A-441F-B4B8-E42703695178}"/>
              </a:ext>
            </a:extLst>
          </p:cNvPr>
          <p:cNvSpPr/>
          <p:nvPr/>
        </p:nvSpPr>
        <p:spPr>
          <a:xfrm>
            <a:off x="2291442" y="3410616"/>
            <a:ext cx="7926740" cy="295465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3000"/>
                  <a:lumOff val="77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009900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Settanta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settimane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state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fissate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riguardo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popolo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alla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santa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città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per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far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cessare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la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perversità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per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mettere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fine al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peccato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 espiare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l’iniquità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stabilire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una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giustizia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eterna, per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sigillare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visione 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profezia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</a:p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 ungere il luogo santissimo”. </a:t>
            </a:r>
          </a:p>
          <a:p>
            <a:pPr algn="ctr" defTabSz="914400"/>
            <a:r>
              <a:rPr lang="es-ES_tradnl" b="1" dirty="0"/>
              <a:t>Daniele 9:24 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D8F398CF-AB09-40A4-9861-E774B3AA2BBF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333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688772" y="1050094"/>
            <a:ext cx="6770914" cy="1077218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Domanda 6: </a:t>
            </a:r>
            <a:r>
              <a:rPr lang="it-IT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Cosa c’entrano le 70 settimane con l’anno della crocifissione?</a:t>
            </a:r>
            <a:endParaRPr lang="it-IT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688772" y="2398737"/>
            <a:ext cx="6770914" cy="1384995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0099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È un lungo periodo profetico dato ad Israele, che include la vita terrena di Gesù dalla sua nascita fino alla sua ascensione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CO" sz="2800" i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C44EA0-6A30-47A4-B619-0A806B67C3D8}"/>
              </a:ext>
            </a:extLst>
          </p:cNvPr>
          <p:cNvSpPr/>
          <p:nvPr/>
        </p:nvSpPr>
        <p:spPr>
          <a:xfrm>
            <a:off x="2688772" y="4055148"/>
            <a:ext cx="6770914" cy="1815882"/>
          </a:xfrm>
          <a:prstGeom prst="rect">
            <a:avLst/>
          </a:prstGeom>
          <a:solidFill>
            <a:srgbClr val="FFFF99"/>
          </a:solidFill>
          <a:ln w="38100">
            <a:solidFill>
              <a:srgbClr val="009900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 defTabSz="914400"/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70 settimane di 7 giorni cadauna </a:t>
            </a:r>
          </a:p>
          <a:p>
            <a:pPr algn="ctr" defTabSz="914400"/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sono 490 giorni. Applicando il principio </a:t>
            </a:r>
          </a:p>
          <a:p>
            <a:pPr algn="ctr" defTabSz="914400"/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“</a:t>
            </a:r>
            <a:r>
              <a:rPr lang="es-ES_tradnl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giorno-anno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” </a:t>
            </a:r>
            <a:r>
              <a:rPr lang="es-ES_tradnl" b="1" dirty="0"/>
              <a:t>(</a:t>
            </a:r>
            <a:r>
              <a:rPr lang="es-ES_tradnl" b="1" dirty="0" err="1"/>
              <a:t>Numeri</a:t>
            </a:r>
            <a:r>
              <a:rPr lang="es-ES_tradnl" b="1" dirty="0"/>
              <a:t> 14:34; </a:t>
            </a:r>
            <a:r>
              <a:rPr lang="es-ES_tradnl" b="1" dirty="0" err="1"/>
              <a:t>Ezechiele</a:t>
            </a:r>
            <a:r>
              <a:rPr lang="es-ES_tradnl" b="1" dirty="0"/>
              <a:t> 4:6), </a:t>
            </a:r>
            <a:endParaRPr lang="es-ES_tradnl" sz="2800" b="1" kern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 defTabSz="914400"/>
            <a:r>
              <a:rPr lang="es-ES_tradnl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quei 490 giorni sono in realtà 490 anni.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BA8A1AD0-0C4B-48DB-8846-EC587B7CD2F7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88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1A604E1C-2686-4BD8-9501-D34C2A262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963" y="4112262"/>
            <a:ext cx="6710083" cy="2246769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rgbClr val="0099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“Dal momento che è uscito l’ordine... ”.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Si riferisce al decreto dato da Artaserse,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re di Persia, nell’anno 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457 aC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909FF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Esso fu messo in atto solo nell’autunno del medesimo anno</a:t>
            </a:r>
            <a:r>
              <a:rPr lang="es-CO" sz="2800" kern="0" spc="50" dirty="0">
                <a:ln w="19050" cmpd="sng">
                  <a:solidFill>
                    <a:schemeClr val="tx1"/>
                  </a:solidFill>
                  <a:prstDash val="solid"/>
                </a:ln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</a:t>
            </a:r>
            <a:r>
              <a:rPr lang="es-CO" sz="2800" kern="0" spc="50" dirty="0">
                <a:ln w="19050" cmpd="sng">
                  <a:solidFill>
                    <a:srgbClr val="2121FF"/>
                  </a:solidFill>
                  <a:prstDash val="solid"/>
                </a:ln>
                <a:solidFill>
                  <a:srgbClr val="2121FF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b="1" dirty="0" err="1"/>
              <a:t>Esdra</a:t>
            </a:r>
            <a:r>
              <a:rPr lang="es-CO" b="1" dirty="0"/>
              <a:t> 7:8-26</a:t>
            </a:r>
            <a:endParaRPr lang="es-CO" b="1" kern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725CCD9-D3AB-4391-9E06-8E8E5A57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959" y="498974"/>
            <a:ext cx="6710082" cy="1077218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0000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Domanda 7:</a:t>
            </a:r>
            <a:endParaRPr lang="it-IT" sz="3200" dirty="0">
              <a:solidFill>
                <a:schemeClr val="bg1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Quando hanno inizio le 70 settimane?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D154D0E-8118-4BEE-97D0-A831D174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959" y="1797789"/>
            <a:ext cx="6710082" cy="2092881"/>
          </a:xfrm>
          <a:prstGeom prst="rect">
            <a:avLst/>
          </a:prstGeom>
          <a:solidFill>
            <a:srgbClr val="FFFFB9"/>
          </a:solidFill>
          <a:ln w="38100" cap="flat" cmpd="sng" algn="ctr">
            <a:solidFill>
              <a:srgbClr val="0099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“Sappi dunque e comprendi bene: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dal momento che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è uscito l’ordine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di restaurare e ricostruire Gerusalemme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fino all’apparire di un unto, di un capo”.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b="1" dirty="0"/>
              <a:t>Daniele 9:25 </a:t>
            </a:r>
            <a:endParaRPr lang="es-ES" sz="2800" b="1" kern="0" spc="5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E431B58F-8E3F-48BD-B8FE-74D1A76EF996}"/>
              </a:ext>
            </a:extLst>
          </p:cNvPr>
          <p:cNvSpPr/>
          <p:nvPr/>
        </p:nvSpPr>
        <p:spPr>
          <a:xfrm>
            <a:off x="10201859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319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3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elesti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4_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10824</TotalTime>
  <Words>2165</Words>
  <Application>Microsoft Office PowerPoint</Application>
  <PresentationFormat>Widescreen</PresentationFormat>
  <Paragraphs>334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27</vt:i4>
      </vt:variant>
    </vt:vector>
  </HeadingPairs>
  <TitlesOfParts>
    <vt:vector size="43" baseType="lpstr">
      <vt:lpstr>Aharoni</vt:lpstr>
      <vt:lpstr>Arial</vt:lpstr>
      <vt:lpstr>Arial Narrow</vt:lpstr>
      <vt:lpstr>Bahnschrift Light</vt:lpstr>
      <vt:lpstr>Bahnschrift Light SemiCondensed</vt:lpstr>
      <vt:lpstr>Bahnschrift SemiBold SemiConden</vt:lpstr>
      <vt:lpstr>Bahnschrift SemiLight SemiConde</vt:lpstr>
      <vt:lpstr>Calibri</vt:lpstr>
      <vt:lpstr>Calibri Light</vt:lpstr>
      <vt:lpstr>Cambria</vt:lpstr>
      <vt:lpstr>Tahoma</vt:lpstr>
      <vt:lpstr>Times New Roman</vt:lpstr>
      <vt:lpstr>3_Celestial</vt:lpstr>
      <vt:lpstr>Celestial</vt:lpstr>
      <vt:lpstr>4_Celestial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www.letteraperta.it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Ernesto Garcia + P. Luisetti</dc:creator>
  <cp:lastModifiedBy>Pierino</cp:lastModifiedBy>
  <cp:revision>206</cp:revision>
  <dcterms:created xsi:type="dcterms:W3CDTF">2014-07-08T15:57:29Z</dcterms:created>
  <dcterms:modified xsi:type="dcterms:W3CDTF">2018-10-25T07:26:25Z</dcterms:modified>
</cp:coreProperties>
</file>