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  <p:sldMasterId id="2147484196" r:id="rId2"/>
    <p:sldMasterId id="2147484214" r:id="rId3"/>
    <p:sldMasterId id="2147484232" r:id="rId4"/>
  </p:sldMasterIdLst>
  <p:sldIdLst>
    <p:sldId id="379" r:id="rId5"/>
    <p:sldId id="258" r:id="rId6"/>
    <p:sldId id="320" r:id="rId7"/>
    <p:sldId id="380" r:id="rId8"/>
    <p:sldId id="368" r:id="rId9"/>
    <p:sldId id="369" r:id="rId10"/>
    <p:sldId id="366" r:id="rId11"/>
    <p:sldId id="373" r:id="rId12"/>
    <p:sldId id="378" r:id="rId13"/>
    <p:sldId id="375" r:id="rId14"/>
    <p:sldId id="341" r:id="rId15"/>
    <p:sldId id="318" r:id="rId16"/>
    <p:sldId id="342" r:id="rId17"/>
    <p:sldId id="352" r:id="rId18"/>
    <p:sldId id="376" r:id="rId19"/>
    <p:sldId id="356" r:id="rId20"/>
    <p:sldId id="358" r:id="rId21"/>
    <p:sldId id="357" r:id="rId22"/>
    <p:sldId id="359" r:id="rId23"/>
    <p:sldId id="374" r:id="rId24"/>
    <p:sldId id="346" r:id="rId25"/>
    <p:sldId id="345" r:id="rId26"/>
    <p:sldId id="349" r:id="rId27"/>
    <p:sldId id="377" r:id="rId28"/>
    <p:sldId id="348" r:id="rId29"/>
    <p:sldId id="3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9933"/>
    <a:srgbClr val="0000CC"/>
    <a:srgbClr val="CCECFF"/>
    <a:srgbClr val="FFFF99"/>
    <a:srgbClr val="3A0000"/>
    <a:srgbClr val="0000FF"/>
    <a:srgbClr val="CC33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279" autoAdjust="0"/>
    <p:restoredTop sz="92276" autoAdjust="0"/>
  </p:normalViewPr>
  <p:slideViewPr>
    <p:cSldViewPr snapToGrid="0">
      <p:cViewPr>
        <p:scale>
          <a:sx n="80" d="100"/>
          <a:sy n="80" d="100"/>
        </p:scale>
        <p:origin x="6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84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576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252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7279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80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4405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284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6109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581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8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4801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1589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5851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4891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10385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5303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4565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6931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1131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1667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95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1050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1389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9402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3275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53907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4703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99018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5319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8188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5426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5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408380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307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6296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62258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3956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37CF-60CA-4F7E-AC7F-8886A49B619B}" type="datetimeFigureOut">
              <a:rPr lang="es-CO" smtClean="0"/>
              <a:t>13/10/2018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031B0-5D57-425A-B543-A3B7CBF5E319}" type="slidenum">
              <a:rPr lang="es-CO" smtClean="0"/>
              <a:t>‹N›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78021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4788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8317705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6906609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51227228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887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51838947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87076766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43161698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05696390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123048999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636167249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736495526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22090360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60279144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833409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2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42035575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23727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068678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51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9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2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3AFB-4A00-4B10-9ACE-8FB16875014C}" type="datetimeFigureOut">
              <a:rPr lang="es-ES" smtClean="0"/>
              <a:t>13/10/2018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489C-4B64-493C-B6FD-85603D407E62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29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77460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06840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  <p:sldLayoutId id="2147484226" r:id="rId12"/>
    <p:sldLayoutId id="2147484227" r:id="rId13"/>
    <p:sldLayoutId id="2147484228" r:id="rId14"/>
    <p:sldLayoutId id="2147484229" r:id="rId15"/>
    <p:sldLayoutId id="2147484230" r:id="rId16"/>
    <p:sldLayoutId id="214748423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17F8AD-4ECC-49CE-846B-8E81757E2239}" type="slidenum">
              <a:rPr lang="es-ES" altLang="es-CO" smtClean="0"/>
              <a:pPr>
                <a:defRPr/>
              </a:pPr>
              <a:t>‹N›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72618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tteraperta.it/?ddownload=1651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etteraperta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2">
            <a:extLst>
              <a:ext uri="{FF2B5EF4-FFF2-40B4-BE49-F238E27FC236}">
                <a16:creationId xmlns:a16="http://schemas.microsoft.com/office/drawing/2014/main" id="{9F225489-C05D-4941-A210-7CB95214C71D}"/>
              </a:ext>
            </a:extLst>
          </p:cNvPr>
          <p:cNvSpPr/>
          <p:nvPr/>
        </p:nvSpPr>
        <p:spPr>
          <a:xfrm>
            <a:off x="1524001" y="-9443"/>
            <a:ext cx="4497125" cy="35394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 el apoyo de  </a:t>
            </a:r>
          </a:p>
          <a:p>
            <a:pPr algn="ctr"/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los evangelios</a:t>
            </a:r>
          </a:p>
          <a:p>
            <a:pPr algn="ctr"/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y datos históricos relacionados,</a:t>
            </a:r>
          </a:p>
          <a:p>
            <a:pPr algn="ctr"/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la Biblia responde</a:t>
            </a:r>
          </a:p>
          <a:p>
            <a:pPr algn="ctr"/>
            <a:r>
              <a:rPr lang="es-E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 una serie de preguntas!</a:t>
            </a:r>
            <a:endParaRPr lang="es-ES" sz="44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4269964-2479-4DF2-9D5B-DC532BE0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126" y="-147845"/>
            <a:ext cx="4699936" cy="7005845"/>
          </a:xfrm>
          <a:prstGeom prst="rect">
            <a:avLst/>
          </a:prstGeom>
        </p:spPr>
      </p:pic>
      <p:sp>
        <p:nvSpPr>
          <p:cNvPr id="9" name="Rectángulo: biselado 8">
            <a:extLst>
              <a:ext uri="{FF2B5EF4-FFF2-40B4-BE49-F238E27FC236}">
                <a16:creationId xmlns:a16="http://schemas.microsoft.com/office/drawing/2014/main" id="{9DA6E5FF-A2DC-49FA-A17A-14D863CE65E7}"/>
              </a:ext>
            </a:extLst>
          </p:cNvPr>
          <p:cNvSpPr/>
          <p:nvPr/>
        </p:nvSpPr>
        <p:spPr>
          <a:xfrm>
            <a:off x="1524001" y="3529987"/>
            <a:ext cx="4497125" cy="3306574"/>
          </a:xfrm>
          <a:prstGeom prst="bevel">
            <a:avLst/>
          </a:prstGeom>
          <a:solidFill>
            <a:srgbClr val="C00000"/>
          </a:solidFill>
          <a:ln w="19050" cap="rnd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s-CO" sz="40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Fecha </a:t>
            </a:r>
          </a:p>
          <a:p>
            <a:pPr algn="ctr" defTabSz="914400">
              <a:defRPr/>
            </a:pPr>
            <a:r>
              <a:rPr lang="es-CO" sz="40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la Crucifixión </a:t>
            </a:r>
          </a:p>
          <a:p>
            <a:pPr algn="ctr" defTabSz="914400">
              <a:defRPr/>
            </a:pPr>
            <a:r>
              <a:rPr lang="es-CO" sz="4000" b="1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Cristo</a:t>
            </a:r>
            <a:endParaRPr lang="es-CO" sz="3200" b="1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EEF2EEE-04A8-49FB-B232-AF965AE6B045}"/>
              </a:ext>
            </a:extLst>
          </p:cNvPr>
          <p:cNvSpPr/>
          <p:nvPr/>
        </p:nvSpPr>
        <p:spPr>
          <a:xfrm>
            <a:off x="1861014" y="3529987"/>
            <a:ext cx="382309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b="1" dirty="0"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Haga clic para comenzar y avanzar</a:t>
            </a:r>
            <a:endParaRPr lang="es-ES" sz="2400" b="1" dirty="0"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F3113F11-3924-493D-9780-F95AE2641511}"/>
              </a:ext>
            </a:extLst>
          </p:cNvPr>
          <p:cNvSpPr/>
          <p:nvPr/>
        </p:nvSpPr>
        <p:spPr>
          <a:xfrm>
            <a:off x="461827" y="-9443"/>
            <a:ext cx="1062174" cy="584775"/>
          </a:xfrm>
          <a:prstGeom prst="rect">
            <a:avLst/>
          </a:prstGeom>
          <a:solidFill>
            <a:srgbClr val="CC3300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u="none" strike="noStrike" kern="0" cap="none" spc="0" normalizeH="0" noProof="0" dirty="0">
                <a:ln w="0" cap="flat">
                  <a:solidFill>
                    <a:schemeClr val="bg1"/>
                  </a:solidFill>
                </a:ln>
                <a:effectLst>
                  <a:glow>
                    <a:srgbClr val="17406D"/>
                  </a:glow>
                </a:effectLst>
                <a:uLnTx/>
                <a:uFillTx/>
                <a:latin typeface="Cambria" panose="02040503050406030204" pitchFamily="18" charset="0"/>
              </a:rPr>
              <a:t>18-1</a:t>
            </a:r>
          </a:p>
        </p:txBody>
      </p:sp>
    </p:spTree>
    <p:extLst>
      <p:ext uri="{BB962C8B-B14F-4D97-AF65-F5344CB8AC3E}">
        <p14:creationId xmlns:p14="http://schemas.microsoft.com/office/powerpoint/2010/main" val="33469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1"/>
    </mc:Choice>
    <mc:Fallback xmlns="">
      <p:transition spd="slow" advTm="10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1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2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3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4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FFC000"/>
            </a:gs>
            <a:gs pos="0">
              <a:srgbClr val="1B1503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90800" y="3860787"/>
            <a:ext cx="6901542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Jesús fue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ungido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por el Espíritu Santo en ocasión de su bautismo en el otoño del año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27 DC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 Al término de la semana </a:t>
            </a:r>
            <a:r>
              <a:rPr lang="es-CO" sz="2800" b="1" kern="0" spc="50" dirty="0">
                <a:ln w="317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69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</a:t>
            </a:r>
            <a:endParaRPr lang="es-CO" b="1" dirty="0">
              <a:ln w="3175" cmpd="sng">
                <a:solidFill>
                  <a:srgbClr val="2121FF"/>
                </a:solidFill>
                <a:prstDash val="solid"/>
              </a:ln>
              <a:solidFill>
                <a:srgbClr val="2121FF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0800" y="2701555"/>
            <a:ext cx="6901542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Mesías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es el equivalente hebreo del vocablo griego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Cristo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, y significa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ungido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chemeClr val="bg1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CB74829-8485-4F2E-90B8-77DED14F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65323"/>
            <a:ext cx="6901542" cy="1231106"/>
          </a:xfrm>
          <a:prstGeom prst="rect">
            <a:avLst/>
          </a:prstGeom>
          <a:ln w="3810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“…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hasta el Mesías Príncipe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, habrá siete semanas, y sesenta y dos semanas …”. </a:t>
            </a:r>
          </a:p>
          <a:p>
            <a:pPr algn="ctr" defTabSz="914400">
              <a:defRPr/>
            </a:pPr>
            <a:r>
              <a:rPr lang="es-CO" b="1" dirty="0"/>
              <a:t>Daniel 9:25 </a:t>
            </a:r>
            <a:endParaRPr lang="es-ES" sz="2800" b="1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1EE7958A-ABD1-4B4E-B587-E32D5E37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45747"/>
            <a:ext cx="690154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“El Espíritu del Señor está sobre mí, </a:t>
            </a:r>
          </a:p>
          <a:p>
            <a:pPr lvl="0" algn="ctr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por cuanto me ha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ungido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…”. </a:t>
            </a:r>
            <a:r>
              <a:rPr lang="es-CO" b="1" dirty="0"/>
              <a:t>Lucas 4:18 </a:t>
            </a:r>
            <a:endParaRPr lang="es-CO" b="1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ángulo 2">
            <a:extLst>
              <a:ext uri="{FF2B5EF4-FFF2-40B4-BE49-F238E27FC236}">
                <a16:creationId xmlns:a16="http://schemas.microsoft.com/office/drawing/2014/main" id="{27DB6DEE-8D75-401F-949D-ED339AC0AF86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7F88D58-C638-48A3-8547-03B107BD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38946"/>
            <a:ext cx="6901543" cy="52322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La final de la 69 semana dice:</a:t>
            </a:r>
            <a:endParaRPr lang="es-ES" sz="2800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3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5"/>
    </mc:Choice>
    <mc:Fallback xmlns="">
      <p:transition spd="slow" advTm="22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1000">
              <a:srgbClr val="000000"/>
            </a:gs>
            <a:gs pos="34000">
              <a:schemeClr val="bg2">
                <a:tint val="45000"/>
                <a:shade val="99000"/>
                <a:satMod val="350000"/>
              </a:schemeClr>
            </a:gs>
            <a:gs pos="91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56495"/>
              </p:ext>
            </p:extLst>
          </p:nvPr>
        </p:nvGraphicFramePr>
        <p:xfrm>
          <a:off x="3277645" y="1453772"/>
          <a:ext cx="5538365" cy="2083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5549">
                  <a:extLst>
                    <a:ext uri="{9D8B030D-6E8A-4147-A177-3AD203B41FA5}">
                      <a16:colId xmlns:a16="http://schemas.microsoft.com/office/drawing/2014/main" val="2276770064"/>
                    </a:ext>
                  </a:extLst>
                </a:gridCol>
                <a:gridCol w="2652816">
                  <a:extLst>
                    <a:ext uri="{9D8B030D-6E8A-4147-A177-3AD203B41FA5}">
                      <a16:colId xmlns:a16="http://schemas.microsoft.com/office/drawing/2014/main" val="3796532399"/>
                    </a:ext>
                  </a:extLst>
                </a:gridCol>
              </a:tblGrid>
              <a:tr h="520925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 SEMANAS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490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998271"/>
                  </a:ext>
                </a:extLst>
              </a:tr>
              <a:tr h="520925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7 SEMANAS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49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68593"/>
                  </a:ext>
                </a:extLst>
              </a:tr>
              <a:tr h="520925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62 SEMANAS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434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79486"/>
                  </a:ext>
                </a:extLst>
              </a:tr>
              <a:tr h="520925"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1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7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415365"/>
                  </a:ext>
                </a:extLst>
              </a:tr>
            </a:tbl>
          </a:graphicData>
        </a:graphic>
      </p:graphicFrame>
      <p:sp>
        <p:nvSpPr>
          <p:cNvPr id="25" name="Rectangle 1">
            <a:extLst>
              <a:ext uri="{FF2B5EF4-FFF2-40B4-BE49-F238E27FC236}">
                <a16:creationId xmlns:a16="http://schemas.microsoft.com/office/drawing/2014/main" id="{D1BEFF67-C64F-4338-8212-0B8FF57A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7645" y="613242"/>
            <a:ext cx="5538365" cy="584775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3200" dirty="0">
                <a:ln w="19050">
                  <a:solidFill>
                    <a:srgbClr val="C00000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Las 70 semanas fraccionadas</a:t>
            </a:r>
            <a:endParaRPr lang="es-ES" sz="3200" kern="0" spc="50" dirty="0">
              <a:ln w="190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18CF3CD1-C13F-4438-8E3F-EACC4E0D4E59}"/>
              </a:ext>
            </a:extLst>
          </p:cNvPr>
          <p:cNvSpPr/>
          <p:nvPr/>
        </p:nvSpPr>
        <p:spPr>
          <a:xfrm>
            <a:off x="3277645" y="3812207"/>
            <a:ext cx="5538365" cy="2246769"/>
          </a:xfrm>
          <a:prstGeom prst="rect">
            <a:avLst/>
          </a:prstGeom>
          <a:gradFill rotWithShape="1">
            <a:gsLst>
              <a:gs pos="0">
                <a:sysClr val="window" lastClr="FFFFFF"/>
              </a:gs>
              <a:gs pos="65000">
                <a:srgbClr val="99FF99"/>
              </a:gs>
            </a:gsLst>
            <a:lin ang="5400000" scaled="0"/>
          </a:gradFill>
          <a:ln w="38100" cap="rnd" cmpd="sng" algn="ctr">
            <a:solidFill>
              <a:srgbClr val="00A2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 primeras 69 semanas empezaron en el año 457 AC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terminaron en el año 27 DC cuando Jesús fue bautizado por Juan el Bautista en el río Jordán. </a:t>
            </a:r>
            <a:endParaRPr lang="es-CO" sz="2800" kern="0" dirty="0">
              <a:ln w="19050">
                <a:solidFill>
                  <a:prstClr val="black"/>
                </a:solidFill>
              </a:ln>
              <a:solidFill>
                <a:sysClr val="windowText" lastClr="000000"/>
              </a:solidFill>
              <a:effectLst>
                <a:glow rad="76200">
                  <a:prstClr val="black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1B6DF274-7A01-46BB-BD5A-A31AB7D3D30C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0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9"/>
    </mc:Choice>
    <mc:Fallback xmlns="">
      <p:transition spd="slow" advTm="1155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rgbClr val="94F5FA"/>
            </a:gs>
            <a:gs pos="0">
              <a:schemeClr val="accent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908D97A-750A-4C36-8DE8-54774B8DBE0A}"/>
              </a:ext>
            </a:extLst>
          </p:cNvPr>
          <p:cNvSpPr/>
          <p:nvPr/>
        </p:nvSpPr>
        <p:spPr>
          <a:xfrm>
            <a:off x="2526690" y="551704"/>
            <a:ext cx="7138575" cy="1815882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 la semana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empieza en el año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 DC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el bautismo de Cristo y termina en el año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 DC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el apedreamiento de Esteban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(primer mártir cristiano). </a:t>
            </a:r>
            <a:r>
              <a:rPr lang="es-CO" b="1" dirty="0"/>
              <a:t>Hechos 7:54-59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A28AD77-E6EC-489C-AD77-ED6EFC493C94}"/>
              </a:ext>
            </a:extLst>
          </p:cNvPr>
          <p:cNvGrpSpPr/>
          <p:nvPr/>
        </p:nvGrpSpPr>
        <p:grpSpPr>
          <a:xfrm>
            <a:off x="2526890" y="3515366"/>
            <a:ext cx="7295156" cy="2509020"/>
            <a:chOff x="974515" y="4011730"/>
            <a:chExt cx="7482562" cy="2377097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CCCC3FB-B36B-413D-B406-1AAB6730D8E7}"/>
                </a:ext>
              </a:extLst>
            </p:cNvPr>
            <p:cNvGrpSpPr/>
            <p:nvPr/>
          </p:nvGrpSpPr>
          <p:grpSpPr>
            <a:xfrm>
              <a:off x="1278697" y="4439484"/>
              <a:ext cx="6586606" cy="702364"/>
              <a:chOff x="1444210" y="4784036"/>
              <a:chExt cx="6586606" cy="702364"/>
            </a:xfrm>
            <a:solidFill>
              <a:srgbClr val="FFFF99"/>
            </a:solidFill>
          </p:grpSpPr>
          <p:sp>
            <p:nvSpPr>
              <p:cNvPr id="25" name="AutoShape 21">
                <a:extLst>
                  <a:ext uri="{FF2B5EF4-FFF2-40B4-BE49-F238E27FC236}">
                    <a16:creationId xmlns:a16="http://schemas.microsoft.com/office/drawing/2014/main" id="{19E24CF7-5C9B-4322-A4D7-381504D9A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7951" y="4784036"/>
                <a:ext cx="2590800" cy="702364"/>
              </a:xfrm>
              <a:prstGeom prst="leftRightArrow">
                <a:avLst>
                  <a:gd name="adj1" fmla="val 59528"/>
                  <a:gd name="adj2" fmla="val 12868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62 semanas</a:t>
                </a:r>
              </a:p>
            </p:txBody>
          </p:sp>
          <p:sp>
            <p:nvSpPr>
              <p:cNvPr id="23" name="AutoShape 17">
                <a:extLst>
                  <a:ext uri="{FF2B5EF4-FFF2-40B4-BE49-F238E27FC236}">
                    <a16:creationId xmlns:a16="http://schemas.microsoft.com/office/drawing/2014/main" id="{05693D6F-C421-4C41-85ED-6F413423F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210" y="4784036"/>
                <a:ext cx="2133742" cy="702364"/>
              </a:xfrm>
              <a:prstGeom prst="leftRightArrow">
                <a:avLst>
                  <a:gd name="adj1" fmla="val 59528"/>
                  <a:gd name="adj2" fmla="val 10053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7 semana</a:t>
                </a:r>
                <a:r>
                  <a:rPr lang="es-ES" sz="2400" b="1" kern="0" dirty="0">
                    <a:solidFill>
                      <a:sysClr val="windowText" lastClr="000000"/>
                    </a:solidFill>
                    <a:latin typeface="Calibri"/>
                  </a:rPr>
                  <a:t>s</a:t>
                </a:r>
              </a:p>
            </p:txBody>
          </p:sp>
          <p:sp>
            <p:nvSpPr>
              <p:cNvPr id="21" name="AutoShape 25">
                <a:extLst>
                  <a:ext uri="{FF2B5EF4-FFF2-40B4-BE49-F238E27FC236}">
                    <a16:creationId xmlns:a16="http://schemas.microsoft.com/office/drawing/2014/main" id="{1B6773BE-3D04-42E8-8BB7-5FB4EFE62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8751" y="4797287"/>
                <a:ext cx="1862065" cy="689112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400" b="1" kern="0" dirty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semana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5D6B1561-2DA5-4E36-92A6-003FC8C28502}"/>
                </a:ext>
              </a:extLst>
            </p:cNvPr>
            <p:cNvGrpSpPr/>
            <p:nvPr/>
          </p:nvGrpSpPr>
          <p:grpSpPr>
            <a:xfrm>
              <a:off x="1278697" y="5064303"/>
              <a:ext cx="6586606" cy="703053"/>
              <a:chOff x="1278697" y="5263083"/>
              <a:chExt cx="6586606" cy="703053"/>
            </a:xfrm>
            <a:solidFill>
              <a:srgbClr val="FFFF99"/>
            </a:solidFill>
          </p:grpSpPr>
          <p:sp>
            <p:nvSpPr>
              <p:cNvPr id="16" name="AutoShape 17">
                <a:extLst>
                  <a:ext uri="{FF2B5EF4-FFF2-40B4-BE49-F238E27FC236}">
                    <a16:creationId xmlns:a16="http://schemas.microsoft.com/office/drawing/2014/main" id="{27C1D63D-A5E9-43D5-B321-D0135F11A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697" y="5263772"/>
                <a:ext cx="4724541" cy="702364"/>
              </a:xfrm>
              <a:prstGeom prst="leftRightArrow">
                <a:avLst>
                  <a:gd name="adj1" fmla="val 59528"/>
                  <a:gd name="adj2" fmla="val 10053"/>
                </a:avLst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483 años</a:t>
                </a:r>
                <a:endParaRPr lang="es-E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AutoShape 25">
                <a:extLst>
                  <a:ext uri="{FF2B5EF4-FFF2-40B4-BE49-F238E27FC236}">
                    <a16:creationId xmlns:a16="http://schemas.microsoft.com/office/drawing/2014/main" id="{08322C9C-CFB5-4ED2-8047-33D64E1BC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8322" y="5263083"/>
                <a:ext cx="1856981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7 años</a:t>
                </a:r>
              </a:p>
            </p:txBody>
          </p:sp>
        </p:grpSp>
        <p:sp>
          <p:nvSpPr>
            <p:cNvPr id="11" name="Text Box 53">
              <a:extLst>
                <a:ext uri="{FF2B5EF4-FFF2-40B4-BE49-F238E27FC236}">
                  <a16:creationId xmlns:a16="http://schemas.microsoft.com/office/drawing/2014/main" id="{FFCF91BF-EE9D-43D6-95F7-BBF48389B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515" y="4041182"/>
              <a:ext cx="1783421" cy="554028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32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highlight>
                    <a:srgbClr val="FF9933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457 AC</a:t>
              </a:r>
            </a:p>
          </p:txBody>
        </p:sp>
        <p:sp>
          <p:nvSpPr>
            <p:cNvPr id="12" name="Text Box 54">
              <a:extLst>
                <a:ext uri="{FF2B5EF4-FFF2-40B4-BE49-F238E27FC236}">
                  <a16:creationId xmlns:a16="http://schemas.microsoft.com/office/drawing/2014/main" id="{D634C293-4000-4056-ACD9-8807E9DD1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4507" y="4011730"/>
              <a:ext cx="1540782" cy="554028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32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highlight>
                    <a:srgbClr val="FF9933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408 AC</a:t>
              </a:r>
              <a:endParaRPr lang="es-ES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highlight>
                  <a:srgbClr val="FF9933"/>
                </a:highlight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F1BF112B-E11A-409D-AB55-151A90C58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1466" y="4041182"/>
              <a:ext cx="1357864" cy="554028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32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highlight>
                    <a:srgbClr val="FF9933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27 DC</a:t>
              </a:r>
            </a:p>
          </p:txBody>
        </p:sp>
        <p:sp>
          <p:nvSpPr>
            <p:cNvPr id="14" name="Text Box 55">
              <a:extLst>
                <a:ext uri="{FF2B5EF4-FFF2-40B4-BE49-F238E27FC236}">
                  <a16:creationId xmlns:a16="http://schemas.microsoft.com/office/drawing/2014/main" id="{55CFB1F4-F777-4E30-AEB7-8FB00C15B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3286" y="4043487"/>
              <a:ext cx="1303791" cy="554028"/>
            </a:xfrm>
            <a:prstGeom prst="rect">
              <a:avLst/>
            </a:prstGeom>
            <a:noFill/>
            <a:ln w="19050" cap="rnd" cmpd="sng" algn="ctr">
              <a:noFill/>
              <a:prstDash val="solid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s-ES" sz="3200" b="1" kern="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highlight>
                    <a:srgbClr val="FF9933"/>
                  </a:highlight>
                  <a:latin typeface="Calibri" panose="020F0502020204030204" pitchFamily="34" charset="0"/>
                  <a:cs typeface="Calibri" panose="020F0502020204030204" pitchFamily="34" charset="0"/>
                </a:rPr>
                <a:t>34 DC</a:t>
              </a:r>
            </a:p>
          </p:txBody>
        </p:sp>
        <p:sp>
          <p:nvSpPr>
            <p:cNvPr id="15" name="AutoShape 17">
              <a:extLst>
                <a:ext uri="{FF2B5EF4-FFF2-40B4-BE49-F238E27FC236}">
                  <a16:creationId xmlns:a16="http://schemas.microsoft.com/office/drawing/2014/main" id="{C0D22C61-79F8-4A37-B890-D483787E2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8697" y="5686463"/>
              <a:ext cx="6526485" cy="702364"/>
            </a:xfrm>
            <a:prstGeom prst="leftRightArrow">
              <a:avLst>
                <a:gd name="adj1" fmla="val 59528"/>
                <a:gd name="adj2" fmla="val 10053"/>
              </a:avLst>
            </a:prstGeom>
            <a:pattFill prst="pct70">
              <a:fgClr>
                <a:schemeClr val="accent3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>
                <a:defRPr/>
              </a:pPr>
              <a:r>
                <a:rPr lang="es-ES" sz="28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70 </a:t>
              </a:r>
              <a:r>
                <a:rPr lang="es-ES" sz="2800" kern="10" dirty="0">
                  <a:ln w="3175">
                    <a:solidFill>
                      <a:prstClr val="black"/>
                    </a:solidFill>
                    <a:round/>
                    <a:headEnd/>
                    <a:tailEnd/>
                  </a:ln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semanas (490 años)</a:t>
              </a:r>
            </a:p>
          </p:txBody>
        </p:sp>
      </p:grpSp>
      <p:sp>
        <p:nvSpPr>
          <p:cNvPr id="27" name="Rectángulo 2">
            <a:extLst>
              <a:ext uri="{FF2B5EF4-FFF2-40B4-BE49-F238E27FC236}">
                <a16:creationId xmlns:a16="http://schemas.microsoft.com/office/drawing/2014/main" id="{02C7783F-B191-4B52-BCCD-FBADED732221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4142DC9-E90C-4D4F-A070-DD242AEB13B8}"/>
              </a:ext>
            </a:extLst>
          </p:cNvPr>
          <p:cNvSpPr txBox="1"/>
          <p:nvPr/>
        </p:nvSpPr>
        <p:spPr>
          <a:xfrm>
            <a:off x="6516742" y="2343219"/>
            <a:ext cx="1815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Bautismo</a:t>
            </a:r>
            <a:endParaRPr lang="it-IT" sz="2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/>
            <a:r>
              <a:rPr lang="it-IT" sz="2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Cristo</a:t>
            </a: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64A440FC-803E-434A-848B-2136F20A6996}"/>
              </a:ext>
            </a:extLst>
          </p:cNvPr>
          <p:cNvSpPr/>
          <p:nvPr/>
        </p:nvSpPr>
        <p:spPr>
          <a:xfrm>
            <a:off x="7312302" y="3129048"/>
            <a:ext cx="234729" cy="507700"/>
          </a:xfrm>
          <a:prstGeom prst="downArrow">
            <a:avLst/>
          </a:prstGeom>
          <a:solidFill>
            <a:srgbClr val="C000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83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62">
        <p:fade/>
      </p:transition>
    </mc:Choice>
    <mc:Fallback xmlns="">
      <p:transition spd="med" advTm="19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924205" y="2659219"/>
            <a:ext cx="4248834" cy="2043539"/>
            <a:chOff x="2300360" y="3230313"/>
            <a:chExt cx="4502813" cy="2043539"/>
          </a:xfrm>
        </p:grpSpPr>
        <p:grpSp>
          <p:nvGrpSpPr>
            <p:cNvPr id="3" name="Grupo 2"/>
            <p:cNvGrpSpPr/>
            <p:nvPr/>
          </p:nvGrpSpPr>
          <p:grpSpPr>
            <a:xfrm>
              <a:off x="2300360" y="3230313"/>
              <a:ext cx="4502813" cy="1717789"/>
              <a:chOff x="2300360" y="3097791"/>
              <a:chExt cx="4502813" cy="1717789"/>
            </a:xfrm>
          </p:grpSpPr>
          <p:sp>
            <p:nvSpPr>
              <p:cNvPr id="7" name="AutoShape 25"/>
              <p:cNvSpPr>
                <a:spLocks noChangeArrowheads="1"/>
              </p:cNvSpPr>
              <p:nvPr/>
            </p:nvSpPr>
            <p:spPr bwMode="auto">
              <a:xfrm>
                <a:off x="2537863" y="4072298"/>
                <a:ext cx="2040577" cy="742506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½ semana</a:t>
                </a:r>
              </a:p>
            </p:txBody>
          </p:sp>
          <p:sp>
            <p:nvSpPr>
              <p:cNvPr id="9" name="AutoShape 25"/>
              <p:cNvSpPr>
                <a:spLocks noChangeArrowheads="1"/>
              </p:cNvSpPr>
              <p:nvPr/>
            </p:nvSpPr>
            <p:spPr bwMode="auto">
              <a:xfrm>
                <a:off x="2556456" y="3507731"/>
                <a:ext cx="3995040" cy="699705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32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es-ES" sz="32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Semana 70</a:t>
                </a:r>
              </a:p>
            </p:txBody>
          </p:sp>
          <p:sp>
            <p:nvSpPr>
              <p:cNvPr id="11" name="AutoShape 25"/>
              <p:cNvSpPr>
                <a:spLocks noChangeArrowheads="1"/>
              </p:cNvSpPr>
              <p:nvPr/>
            </p:nvSpPr>
            <p:spPr bwMode="auto">
              <a:xfrm>
                <a:off x="4597033" y="4071521"/>
                <a:ext cx="1985011" cy="744059"/>
              </a:xfrm>
              <a:prstGeom prst="leftRightArrow">
                <a:avLst>
                  <a:gd name="adj1" fmla="val 59528"/>
                  <a:gd name="adj2" fmla="val 20910"/>
                </a:avLst>
              </a:pr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defTabSz="914400">
                  <a:defRPr/>
                </a:pPr>
                <a:r>
                  <a:rPr lang="es-ES" sz="2800" kern="10" dirty="0">
                    <a:ln w="3175">
                      <a:solidFill>
                        <a:prstClr val="black"/>
                      </a:solidFill>
                      <a:round/>
                      <a:headEnd/>
                      <a:tailEnd/>
                    </a:ln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½ semana</a:t>
                </a:r>
              </a:p>
            </p:txBody>
          </p:sp>
          <p:sp>
            <p:nvSpPr>
              <p:cNvPr id="13" name="Text Box 55"/>
              <p:cNvSpPr txBox="1">
                <a:spLocks noChangeArrowheads="1"/>
              </p:cNvSpPr>
              <p:nvPr/>
            </p:nvSpPr>
            <p:spPr bwMode="auto">
              <a:xfrm>
                <a:off x="2300360" y="3097791"/>
                <a:ext cx="124635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27 DC</a:t>
                </a:r>
                <a:endParaRPr lang="es-ES" sz="2400" b="1" kern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4" name="Text Box 55"/>
              <p:cNvSpPr txBox="1">
                <a:spLocks noChangeArrowheads="1"/>
              </p:cNvSpPr>
              <p:nvPr/>
            </p:nvSpPr>
            <p:spPr bwMode="auto">
              <a:xfrm>
                <a:off x="5595963" y="3097791"/>
                <a:ext cx="1207210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34 DC</a:t>
                </a:r>
              </a:p>
            </p:txBody>
          </p:sp>
          <p:sp>
            <p:nvSpPr>
              <p:cNvPr id="15" name="Text Box 55"/>
              <p:cNvSpPr txBox="1">
                <a:spLocks noChangeArrowheads="1"/>
              </p:cNvSpPr>
              <p:nvPr/>
            </p:nvSpPr>
            <p:spPr bwMode="auto">
              <a:xfrm>
                <a:off x="3915772" y="3097791"/>
                <a:ext cx="124635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es-ES" sz="2400" b="1" kern="0" dirty="0">
                    <a:ln>
                      <a:solidFill>
                        <a:srgbClr val="FFFF00"/>
                      </a:solidFill>
                    </a:ln>
                    <a:solidFill>
                      <a:srgbClr val="FFFF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31 DC</a:t>
                </a:r>
              </a:p>
            </p:txBody>
          </p:sp>
        </p:grpSp>
        <p:sp>
          <p:nvSpPr>
            <p:cNvPr id="16" name="Text Box 55"/>
            <p:cNvSpPr txBox="1">
              <a:spLocks noChangeArrowheads="1"/>
            </p:cNvSpPr>
            <p:nvPr/>
          </p:nvSpPr>
          <p:spPr bwMode="auto">
            <a:xfrm>
              <a:off x="4720025" y="4812187"/>
              <a:ext cx="1678438" cy="46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s-ES" sz="2400" b="1" kern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½ años</a:t>
              </a:r>
            </a:p>
          </p:txBody>
        </p:sp>
        <p:sp>
          <p:nvSpPr>
            <p:cNvPr id="17" name="Text Box 55"/>
            <p:cNvSpPr txBox="1">
              <a:spLocks noChangeArrowheads="1"/>
            </p:cNvSpPr>
            <p:nvPr/>
          </p:nvSpPr>
          <p:spPr bwMode="auto">
            <a:xfrm>
              <a:off x="2807364" y="4812186"/>
              <a:ext cx="1678439" cy="461665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s-ES" sz="2400" b="1" kern="0" dirty="0">
                  <a:ln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 ½ años</a:t>
              </a:r>
              <a:endParaRPr lang="es-ES" sz="24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118337" y="1182577"/>
            <a:ext cx="7968902" cy="1384995"/>
          </a:xfrm>
          <a:prstGeom prst="rect">
            <a:avLst/>
          </a:prstGeom>
          <a:solidFill>
            <a:srgbClr val="FFFFCC"/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“Y por otra semana confirmará el pacto con muchos; a la mitad de la semana hará cesar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sacrificio y la ofrenda”. </a:t>
            </a:r>
            <a:r>
              <a:rPr lang="es-CO" b="1" dirty="0"/>
              <a:t>Daniel 9:27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18337" y="358630"/>
            <a:ext cx="7968902" cy="646331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3600" b="1" kern="0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última semana de Daniel.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118337" y="2622611"/>
            <a:ext cx="1902640" cy="2308324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la mitad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la semana 70, en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primavera del año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 DC.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1E09B64-1176-4FA5-8AAF-9EA5E3D98FBF}"/>
              </a:ext>
            </a:extLst>
          </p:cNvPr>
          <p:cNvSpPr/>
          <p:nvPr/>
        </p:nvSpPr>
        <p:spPr>
          <a:xfrm>
            <a:off x="8145469" y="2622611"/>
            <a:ext cx="1941770" cy="2677656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muerte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Jesús invalidó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 sistema sacrificial </a:t>
            </a:r>
          </a:p>
          <a:p>
            <a:pPr lvl="0" algn="ctr">
              <a:defRPr/>
            </a:pPr>
            <a:r>
              <a:rPr lang="es-CO" sz="24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>
                    <a:srgbClr val="01FF01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del santuario terrenal.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C67E70-B1AC-43BE-9BF5-3CA357479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184" y="4638548"/>
            <a:ext cx="951058" cy="1417670"/>
          </a:xfrm>
          <a:prstGeom prst="rect">
            <a:avLst/>
          </a:prstGeom>
        </p:spPr>
      </p:pic>
      <p:sp>
        <p:nvSpPr>
          <p:cNvPr id="19" name="Rectángulo 2">
            <a:extLst>
              <a:ext uri="{FF2B5EF4-FFF2-40B4-BE49-F238E27FC236}">
                <a16:creationId xmlns:a16="http://schemas.microsoft.com/office/drawing/2014/main" id="{F17B7ABC-35D4-4B65-9846-7A7B6E40DD5F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90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7"/>
    </mc:Choice>
    <mc:Fallback xmlns="">
      <p:transition spd="slow" advTm="2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00B05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52650" y="158201"/>
            <a:ext cx="7800975" cy="954107"/>
          </a:xfrm>
          <a:prstGeom prst="rect">
            <a:avLst/>
          </a:prstGeom>
          <a:ln w="38100">
            <a:solidFill>
              <a:srgbClr val="0000CC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crucifixión de Cristo tuvo lugar un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viernes 14 de Nisán (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Abib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52650" y="1279028"/>
            <a:ext cx="7800974" cy="954107"/>
          </a:xfrm>
          <a:prstGeom prst="rect">
            <a:avLst/>
          </a:prstGeom>
          <a:gradFill rotWithShape="1">
            <a:gsLst>
              <a:gs pos="0">
                <a:srgbClr val="BDFBE8"/>
              </a:gs>
              <a:gs pos="65000">
                <a:srgbClr val="85FF85"/>
              </a:gs>
            </a:gsLst>
            <a:lin ang="5400000" scaled="0"/>
          </a:gradFill>
          <a:ln w="38100" cap="rnd" cmpd="sng" algn="ctr">
            <a:solidFill>
              <a:srgbClr val="00A2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“Era día de la preparación y estaba para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comenzar el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sábado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  <a:r>
              <a:rPr lang="es-CO" b="1" dirty="0"/>
              <a:t>Lucas 23:54 </a:t>
            </a:r>
            <a:endParaRPr lang="es-CO" sz="2800" b="1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F399CB9-B521-46F8-A58F-CCF4FB6806A3}"/>
              </a:ext>
            </a:extLst>
          </p:cNvPr>
          <p:cNvSpPr/>
          <p:nvPr/>
        </p:nvSpPr>
        <p:spPr>
          <a:xfrm>
            <a:off x="2152650" y="2409598"/>
            <a:ext cx="7800974" cy="1815882"/>
          </a:xfrm>
          <a:prstGeom prst="rect">
            <a:avLst/>
          </a:prstGeom>
          <a:gradFill>
            <a:gsLst>
              <a:gs pos="96460">
                <a:srgbClr val="E6EF75"/>
              </a:gs>
              <a:gs pos="0">
                <a:schemeClr val="bg1"/>
              </a:gs>
              <a:gs pos="44000">
                <a:srgbClr val="F5FC9E"/>
              </a:gs>
            </a:gsLst>
            <a:lin ang="5400000" scaled="0"/>
          </a:gradFill>
          <a:ln w="38100">
            <a:solidFill>
              <a:srgbClr val="1403E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15 de Nisán era el día de los panes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ácimos, y era el primero de los 7 sábados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ceremoniales dados a Israel, y podía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ocurrir en cualquier día de la semana.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9D080DC-3FAF-4938-93F7-39D937DF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4364023"/>
            <a:ext cx="7800973" cy="2246769"/>
          </a:xfrm>
          <a:prstGeom prst="rect">
            <a:avLst/>
          </a:prstGeom>
          <a:ln w="38100"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a los quince días de este mes es la fiesta solemne de los panes sin levadura a Jehová;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siete días comeréis panes sin levadura. El primer día tendréis santa convocación;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ningún trabajo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siervos haréis”. </a:t>
            </a:r>
            <a:r>
              <a:rPr lang="es-CO" b="1" dirty="0"/>
              <a:t>Levítico 23:6,7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Rectángulo 2">
            <a:extLst>
              <a:ext uri="{FF2B5EF4-FFF2-40B4-BE49-F238E27FC236}">
                <a16:creationId xmlns:a16="http://schemas.microsoft.com/office/drawing/2014/main" id="{97BF0FE6-9C34-44F7-8F12-3583B3139C4B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621">
        <p:fade/>
      </p:transition>
    </mc:Choice>
    <mc:Fallback xmlns="">
      <p:transition spd="med" advTm="27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2000">
              <a:srgbClr val="92D050"/>
            </a:gs>
            <a:gs pos="45000">
              <a:srgbClr val="FFA41D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F399CB9-B521-46F8-A58F-CCF4FB6806A3}"/>
              </a:ext>
            </a:extLst>
          </p:cNvPr>
          <p:cNvSpPr/>
          <p:nvPr/>
        </p:nvSpPr>
        <p:spPr>
          <a:xfrm>
            <a:off x="2366117" y="4087884"/>
            <a:ext cx="7420140" cy="2246769"/>
          </a:xfrm>
          <a:prstGeom prst="rect">
            <a:avLst/>
          </a:prstGeom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“Los judíos, como era el día de la Preparación, para que no quedasen los cuerpos en la cruz el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sábado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porque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aquel sábado era muy solemne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rogaron a Pilato que les quebraran las piernas y los retiraran”. </a:t>
            </a:r>
            <a:r>
              <a:rPr lang="es-CO" b="1" dirty="0"/>
              <a:t>Juan 19:31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Biblia Jerusalén.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BD0DE0B-C65C-434C-8C65-F8DA2E8DE639}"/>
              </a:ext>
            </a:extLst>
          </p:cNvPr>
          <p:cNvSpPr txBox="1"/>
          <p:nvPr/>
        </p:nvSpPr>
        <p:spPr>
          <a:xfrm>
            <a:off x="2366117" y="2175557"/>
            <a:ext cx="742014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00CC"/>
            </a:solidFill>
          </a:ln>
          <a:effectLst>
            <a:outerShdw blurRad="50800" dist="38100" sx="1000" sy="1000" rotWithShape="0">
              <a:srgbClr val="000000"/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ijaya" panose="020B0604020202020204" pitchFamily="34" charset="0"/>
              </a:rPr>
              <a:t>Este sábado era muy solemne porque en </a:t>
            </a:r>
          </a:p>
          <a:p>
            <a:pPr algn="ctr" defTabSz="914400"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ijaya" panose="020B0604020202020204" pitchFamily="34" charset="0"/>
              </a:rPr>
              <a:t>esta ocasión el sábado ceremonial, </a:t>
            </a:r>
          </a:p>
          <a:p>
            <a:pPr algn="ctr" defTabSz="914400"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Vijaya" panose="020B0604020202020204" pitchFamily="34" charset="0"/>
              </a:rPr>
              <a:t>concordó con el sábado semanal.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CA2A1846-653C-44C3-BDF2-6980E9246A3D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0BB03A1B-7AD0-4828-B584-97D12398BFB5}"/>
              </a:ext>
            </a:extLst>
          </p:cNvPr>
          <p:cNvSpPr txBox="1"/>
          <p:nvPr/>
        </p:nvSpPr>
        <p:spPr>
          <a:xfrm>
            <a:off x="2366117" y="755673"/>
            <a:ext cx="742014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CC"/>
            </a:solidFill>
          </a:ln>
          <a:effectLst>
            <a:outerShdw dist="38100" sx="1000" sy="1000" rotWithShape="0">
              <a:srgbClr val="000000">
                <a:alpha val="99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Jes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ús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descans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ó en la tumba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</a:p>
          <a:p>
            <a:pPr algn="ctr" defTabSz="914400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 un s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ábado grande</a:t>
            </a: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0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79">
        <p:fade/>
      </p:transition>
    </mc:Choice>
    <mc:Fallback xmlns="">
      <p:transition spd="med" advTm="173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99000">
              <a:srgbClr val="71FF7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523744" y="1360637"/>
            <a:ext cx="7229856" cy="1815882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chemeClr val="accent6">
                <a:lumMod val="7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empezó su ministerio público después de su bautismo en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otoño del año 27 DC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terminó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½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años más tarde cuando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murió en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primavera del año 31 DC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97204AC-CF85-4A32-AB1D-1A2D2595FD61}"/>
              </a:ext>
            </a:extLst>
          </p:cNvPr>
          <p:cNvSpPr/>
          <p:nvPr/>
        </p:nvSpPr>
        <p:spPr>
          <a:xfrm>
            <a:off x="2523744" y="3475383"/>
            <a:ext cx="7229856" cy="1815882"/>
          </a:xfrm>
          <a:prstGeom prst="rect">
            <a:avLst/>
          </a:prstGeom>
          <a:solidFill>
            <a:srgbClr val="FFFFCC"/>
          </a:solidFill>
          <a:ln w="38100">
            <a:solidFill>
              <a:srgbClr val="1403E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Según la Biblia Jesús murió en la Pascua,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esta fiesta se celebraba en el mes de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Abib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(Nisán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 éste era el primer mes del año,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la primavera del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hemisferio norte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7BE10A-CA80-495D-BC3E-C1E2C1256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697343"/>
              </p:ext>
            </p:extLst>
          </p:nvPr>
        </p:nvGraphicFramePr>
        <p:xfrm>
          <a:off x="2523744" y="5701303"/>
          <a:ext cx="72298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375">
                  <a:extLst>
                    <a:ext uri="{9D8B030D-6E8A-4147-A177-3AD203B41FA5}">
                      <a16:colId xmlns:a16="http://schemas.microsoft.com/office/drawing/2014/main" val="2203694215"/>
                    </a:ext>
                  </a:extLst>
                </a:gridCol>
                <a:gridCol w="1797553">
                  <a:extLst>
                    <a:ext uri="{9D8B030D-6E8A-4147-A177-3AD203B41FA5}">
                      <a16:colId xmlns:a16="http://schemas.microsoft.com/office/drawing/2014/main" val="2374780028"/>
                    </a:ext>
                  </a:extLst>
                </a:gridCol>
                <a:gridCol w="1807464">
                  <a:extLst>
                    <a:ext uri="{9D8B030D-6E8A-4147-A177-3AD203B41FA5}">
                      <a16:colId xmlns:a16="http://schemas.microsoft.com/office/drawing/2014/main" val="748352283"/>
                    </a:ext>
                  </a:extLst>
                </a:gridCol>
                <a:gridCol w="1807464">
                  <a:extLst>
                    <a:ext uri="{9D8B030D-6E8A-4147-A177-3AD203B41FA5}">
                      <a16:colId xmlns:a16="http://schemas.microsoft.com/office/drawing/2014/main" val="3482513710"/>
                    </a:ext>
                  </a:extLst>
                </a:gridCol>
              </a:tblGrid>
              <a:tr h="34312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HEM. NORTE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INICIO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FINE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DURACIÓN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28090"/>
                  </a:ext>
                </a:extLst>
              </a:tr>
              <a:tr h="343123"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PRIMAVERA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20-21 MARZO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21-22 JUNIO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dirty="0">
                          <a:ln w="19050">
                            <a:solidFill>
                              <a:srgbClr val="FF0000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92,9 DÍAS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04548"/>
                  </a:ext>
                </a:extLst>
              </a:tr>
            </a:tbl>
          </a:graphicData>
        </a:graphic>
      </p:graphicFrame>
      <p:sp>
        <p:nvSpPr>
          <p:cNvPr id="7" name="Rectángulo 2">
            <a:extLst>
              <a:ext uri="{FF2B5EF4-FFF2-40B4-BE49-F238E27FC236}">
                <a16:creationId xmlns:a16="http://schemas.microsoft.com/office/drawing/2014/main" id="{0CD47826-4EF2-4EBC-B01B-3DC27570FDBF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06FF8875-061A-4FB3-9775-33BBC627B68C}"/>
              </a:ext>
            </a:extLst>
          </p:cNvPr>
          <p:cNvSpPr/>
          <p:nvPr/>
        </p:nvSpPr>
        <p:spPr>
          <a:xfrm>
            <a:off x="2523744" y="438599"/>
            <a:ext cx="722985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6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 murió</a:t>
            </a:r>
            <a:r>
              <a:rPr lang="es-CO" sz="36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CO" sz="36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en la primavera.</a:t>
            </a:r>
            <a:endParaRPr lang="es-CO" sz="3600" kern="0" dirty="0">
              <a:ln w="19050"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6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19">
        <p:fade/>
      </p:transition>
    </mc:Choice>
    <mc:Fallback xmlns="">
      <p:transition spd="med" advTm="23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6EE0F4-3DE5-4044-A959-35C35C9F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40" y="3784095"/>
            <a:ext cx="1743075" cy="16859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BD1E2-C1AF-4A20-8C1E-56C2822460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1" r="21558"/>
          <a:stretch/>
        </p:blipFill>
        <p:spPr>
          <a:xfrm>
            <a:off x="8485828" y="1936048"/>
            <a:ext cx="1744987" cy="1692000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9" name="Rectángulo 8"/>
          <p:cNvSpPr/>
          <p:nvPr/>
        </p:nvSpPr>
        <p:spPr>
          <a:xfrm>
            <a:off x="587829" y="352265"/>
            <a:ext cx="10080171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Muri</a:t>
            </a:r>
            <a:r>
              <a:rPr lang="es-CO" sz="3200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</a:rPr>
              <a:t>ó e</a:t>
            </a:r>
            <a:r>
              <a:rPr lang="es-CO" sz="3200" kern="0" dirty="0">
                <a:ln w="190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el primer mes, en la Pascua y en luna llena.</a:t>
            </a:r>
            <a:endParaRPr lang="es-CO" sz="3600" kern="0" dirty="0">
              <a:ln w="1905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1981201" y="1092713"/>
            <a:ext cx="6307045" cy="3385542"/>
          </a:xfrm>
          <a:prstGeom prst="rect">
            <a:avLst/>
          </a:prstGeom>
          <a:solidFill>
            <a:schemeClr val="bg1"/>
          </a:solidFill>
          <a:ln w="3810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“Este mes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luna nueva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os será principio de los meses; para vosotros será éste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primero en los meses del año”.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lo guardaréis [el cordero] hasta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día catorce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este mes, y lo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inmolará toda la congregación del pueblo de Israel entre las dos tardes”. </a:t>
            </a:r>
          </a:p>
          <a:p>
            <a:pPr lvl="0" algn="ctr">
              <a:defRPr/>
            </a:pPr>
            <a:r>
              <a:rPr lang="es-CO" b="1" dirty="0"/>
              <a:t>Éxodo 12:2,6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46975DEC-F5B1-4059-A726-C8A8116754F3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</a:p>
        </p:txBody>
      </p:sp>
      <p:sp>
        <p:nvSpPr>
          <p:cNvPr id="10" name="Rectángulo 10">
            <a:extLst>
              <a:ext uri="{FF2B5EF4-FFF2-40B4-BE49-F238E27FC236}">
                <a16:creationId xmlns:a16="http://schemas.microsoft.com/office/drawing/2014/main" id="{9969CBF8-463D-4984-8CE4-20930A1A546C}"/>
              </a:ext>
            </a:extLst>
          </p:cNvPr>
          <p:cNvSpPr/>
          <p:nvPr/>
        </p:nvSpPr>
        <p:spPr>
          <a:xfrm>
            <a:off x="1981201" y="4633929"/>
            <a:ext cx="6307045" cy="1815882"/>
          </a:xfrm>
          <a:prstGeom prst="rect">
            <a:avLst/>
          </a:prstGeom>
          <a:gradFill rotWithShape="1">
            <a:gsLst>
              <a:gs pos="54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5400000" scaled="0"/>
          </a:gradFill>
          <a:ln w="38100">
            <a:solidFill>
              <a:srgbClr val="FF0000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luna llena ocurre 14 días después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 la luna nueva. </a:t>
            </a:r>
            <a:r>
              <a:rPr lang="es-CO" sz="2800" kern="0" dirty="0" err="1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Abib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fue el nombre antiguo del primer mes del a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ñ</a:t>
            </a: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después de salir de Egipto.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8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1762">
        <p:fade/>
      </p:transition>
    </mc:Choice>
    <mc:Fallback xmlns="">
      <p:transition spd="med" advTm="21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6000">
              <a:schemeClr val="accent3">
                <a:lumMod val="60000"/>
                <a:lumOff val="40000"/>
              </a:schemeClr>
            </a:gs>
            <a:gs pos="4000">
              <a:srgbClr val="E8F1E8"/>
            </a:gs>
            <a:gs pos="71000">
              <a:srgbClr val="197519"/>
            </a:gs>
            <a:gs pos="100000">
              <a:srgbClr val="006600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171698" y="1024261"/>
            <a:ext cx="7915539" cy="954107"/>
          </a:xfrm>
          <a:prstGeom prst="rect">
            <a:avLst/>
          </a:prstGeom>
          <a:gradFill rotWithShape="1">
            <a:gsLst>
              <a:gs pos="0">
                <a:srgbClr val="BDFBE8"/>
              </a:gs>
              <a:gs pos="65000">
                <a:srgbClr val="85FF85"/>
              </a:gs>
            </a:gsLst>
            <a:lin ang="5400000" scaled="0"/>
          </a:gradFill>
          <a:ln w="9525" cap="rnd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evangelio de Juan habla de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cuatro Pascuas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ocurridas durante el ministerio de Jesús.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171698" y="2187128"/>
            <a:ext cx="79155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1ª Pascua: Año 28.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Juan 2:13,23.</a:t>
            </a:r>
          </a:p>
          <a:p>
            <a:pPr lvl="0">
              <a:defRPr/>
            </a:pP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Cuando purificó el templo.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171701" y="3395561"/>
            <a:ext cx="79155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2ª Pascua: Año 29.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Juan 5:1. «Una fiesta de los    </a:t>
            </a:r>
          </a:p>
          <a:p>
            <a:pPr lvl="0">
              <a:defRPr/>
            </a:pP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judíos». Probablemente una Pascua.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171701" y="4565481"/>
            <a:ext cx="791553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3ª Pascua: Año 30.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Juan 6:4. </a:t>
            </a:r>
          </a:p>
          <a:p>
            <a:pPr lvl="0">
              <a:defRPr/>
            </a:pP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primera multiplicación de los panes.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ángulo 5">
            <a:extLst>
              <a:ext uri="{FF2B5EF4-FFF2-40B4-BE49-F238E27FC236}">
                <a16:creationId xmlns:a16="http://schemas.microsoft.com/office/drawing/2014/main" id="{DAB2CE7D-C2AE-409F-998C-80BA08F6B99A}"/>
              </a:ext>
            </a:extLst>
          </p:cNvPr>
          <p:cNvSpPr/>
          <p:nvPr/>
        </p:nvSpPr>
        <p:spPr>
          <a:xfrm>
            <a:off x="2171701" y="5728347"/>
            <a:ext cx="791553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kern="0" dirty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4ª Pascua: Año 31. 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Juan 13:1. Cuando Jesús murió.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F1058404-FC73-46A2-B4FD-227762D9EA65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07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159">
        <p:fade/>
      </p:transition>
    </mc:Choice>
    <mc:Fallback xmlns="">
      <p:transition spd="med" advTm="17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2000">
              <a:srgbClr val="DFDCC7"/>
            </a:gs>
            <a:gs pos="0">
              <a:srgbClr val="DFDCC7"/>
            </a:gs>
            <a:gs pos="55000">
              <a:schemeClr val="tx1"/>
            </a:gs>
            <a:gs pos="89000">
              <a:schemeClr val="tx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33600" y="593218"/>
            <a:ext cx="7961377" cy="584775"/>
          </a:xfrm>
          <a:prstGeom prst="rect">
            <a:avLst/>
          </a:prstGeom>
          <a:noFill/>
          <a:ln w="38100" cap="rnd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sz="3200" kern="0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resumen podemos decir que Jesús…</a:t>
            </a:r>
            <a:endParaRPr lang="es-CO" sz="3200" kern="0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664131" y="1388251"/>
            <a:ext cx="4985657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Murió en el año 31 DC.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primavera.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el primer mes, </a:t>
            </a:r>
            <a:r>
              <a:rPr lang="es-CO" sz="2800" kern="0" dirty="0" err="1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Abib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(Nisán). 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la Pascua.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luna llena.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viernes.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ángulo 8"/>
          <p:cNvSpPr/>
          <p:nvPr/>
        </p:nvSpPr>
        <p:spPr>
          <a:xfrm>
            <a:off x="1749910" y="4143930"/>
            <a:ext cx="86921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4000" b="1" kern="0" dirty="0">
                <a:ln w="3175">
                  <a:solidFill>
                    <a:srgbClr val="0000CC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MURIÓ EN EL TIEMPO ESPECIFI</a:t>
            </a:r>
            <a:r>
              <a:rPr lang="es-CO" sz="3600" b="1" kern="0" dirty="0">
                <a:ln w="3175">
                  <a:solidFill>
                    <a:srgbClr val="0000CC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CADO</a:t>
            </a:r>
            <a:endParaRPr lang="es-CO" sz="4000" b="1" kern="0" dirty="0">
              <a:ln w="3175">
                <a:solidFill>
                  <a:srgbClr val="0000CC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30F87842-4DF2-4BC2-B090-04EBA38F97B6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E8B4CA47-BADB-4482-9ABB-C84624F47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44121"/>
              </p:ext>
            </p:extLst>
          </p:nvPr>
        </p:nvGraphicFramePr>
        <p:xfrm>
          <a:off x="1854201" y="4929839"/>
          <a:ext cx="849630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492">
                  <a:extLst>
                    <a:ext uri="{9D8B030D-6E8A-4147-A177-3AD203B41FA5}">
                      <a16:colId xmlns:a16="http://schemas.microsoft.com/office/drawing/2014/main" val="2065131304"/>
                    </a:ext>
                  </a:extLst>
                </a:gridCol>
                <a:gridCol w="2186709">
                  <a:extLst>
                    <a:ext uri="{9D8B030D-6E8A-4147-A177-3AD203B41FA5}">
                      <a16:colId xmlns:a16="http://schemas.microsoft.com/office/drawing/2014/main" val="3603202714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352896608"/>
                    </a:ext>
                  </a:extLst>
                </a:gridCol>
              </a:tblGrid>
              <a:tr h="458556">
                <a:tc>
                  <a:txBody>
                    <a:bodyPr/>
                    <a:lstStyle/>
                    <a:p>
                      <a:r>
                        <a:rPr lang="it-IT" sz="2800" dirty="0" err="1">
                          <a:solidFill>
                            <a:schemeClr val="tx1"/>
                          </a:solidFill>
                        </a:rPr>
                        <a:t>Mori</a:t>
                      </a:r>
                      <a:r>
                        <a:rPr lang="it-IT" sz="28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ó</a:t>
                      </a:r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 en la </a:t>
                      </a:r>
                      <a:r>
                        <a:rPr lang="it-IT" sz="2800" dirty="0" err="1">
                          <a:solidFill>
                            <a:schemeClr val="tx1"/>
                          </a:solidFill>
                        </a:rPr>
                        <a:t>cruz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err="1">
                          <a:solidFill>
                            <a:schemeClr val="tx1"/>
                          </a:solidFill>
                        </a:rPr>
                        <a:t>Viernes</a:t>
                      </a:r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 14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La </a:t>
                      </a:r>
                      <a:r>
                        <a:rPr lang="it-IT" sz="2800" dirty="0" err="1">
                          <a:solidFill>
                            <a:schemeClr val="tx1"/>
                          </a:solidFill>
                        </a:rPr>
                        <a:t>Pascua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0284"/>
                  </a:ext>
                </a:extLst>
              </a:tr>
              <a:tr h="458556">
                <a:tc>
                  <a:txBody>
                    <a:bodyPr/>
                    <a:lstStyle/>
                    <a:p>
                      <a:r>
                        <a:rPr lang="it-IT" sz="2800" b="1" dirty="0" err="1"/>
                        <a:t>Descans</a:t>
                      </a:r>
                      <a:r>
                        <a:rPr lang="it-IT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</a:t>
                      </a:r>
                      <a:r>
                        <a:rPr lang="it-IT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la tumba</a:t>
                      </a:r>
                      <a:endParaRPr lang="it-IT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/>
                        <a:t>S</a:t>
                      </a:r>
                      <a:r>
                        <a:rPr lang="it-IT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</a:t>
                      </a:r>
                      <a:r>
                        <a:rPr lang="it-IT" sz="2800" b="1" dirty="0" err="1"/>
                        <a:t>bato</a:t>
                      </a:r>
                      <a:r>
                        <a:rPr lang="it-IT" sz="2800" b="1" dirty="0"/>
                        <a:t>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800" b="1" dirty="0"/>
                        <a:t>Los </a:t>
                      </a:r>
                      <a:r>
                        <a:rPr lang="it-IT" sz="2800" b="1" dirty="0" err="1"/>
                        <a:t>panes</a:t>
                      </a:r>
                      <a:r>
                        <a:rPr lang="it-IT" sz="2800" b="1" dirty="0"/>
                        <a:t> </a:t>
                      </a:r>
                      <a:r>
                        <a:rPr lang="it-IT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ácimos</a:t>
                      </a:r>
                      <a:endParaRPr lang="it-IT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04640"/>
                  </a:ext>
                </a:extLst>
              </a:tr>
              <a:tr h="458556">
                <a:tc>
                  <a:txBody>
                    <a:bodyPr/>
                    <a:lstStyle/>
                    <a:p>
                      <a:r>
                        <a:rPr lang="it-IT" sz="2800" b="1" dirty="0" err="1"/>
                        <a:t>Jes</a:t>
                      </a:r>
                      <a:r>
                        <a:rPr lang="it-IT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</a:t>
                      </a:r>
                      <a:r>
                        <a:rPr lang="it-IT" sz="2800" b="1" dirty="0" err="1"/>
                        <a:t>s</a:t>
                      </a:r>
                      <a:r>
                        <a:rPr lang="it-IT" sz="2800" b="1" dirty="0"/>
                        <a:t> </a:t>
                      </a:r>
                      <a:r>
                        <a:rPr lang="it-IT" sz="2800" b="1" dirty="0" err="1"/>
                        <a:t>resucit</a:t>
                      </a:r>
                      <a:r>
                        <a:rPr lang="it-IT" sz="2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/>
                        <a:t>Domingo 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b="1" dirty="0"/>
                        <a:t>La </a:t>
                      </a:r>
                      <a:r>
                        <a:rPr lang="it-IT" sz="2800" b="1" dirty="0" err="1"/>
                        <a:t>gavilla</a:t>
                      </a:r>
                      <a:r>
                        <a:rPr lang="it-IT" sz="2800" b="1" dirty="0"/>
                        <a:t> </a:t>
                      </a:r>
                      <a:r>
                        <a:rPr lang="it-IT" sz="2800" b="1" dirty="0" err="1"/>
                        <a:t>mecida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53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551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47">
        <p:fade/>
      </p:transition>
    </mc:Choice>
    <mc:Fallback xmlns="">
      <p:transition spd="med" advTm="159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13D35A4-BE04-4099-A672-CC8B5404CA99}"/>
              </a:ext>
            </a:extLst>
          </p:cNvPr>
          <p:cNvSpPr/>
          <p:nvPr/>
        </p:nvSpPr>
        <p:spPr>
          <a:xfrm>
            <a:off x="2989941" y="1482299"/>
            <a:ext cx="631371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mayoría de los comentadores bíblicos ubican la vida terrenal de </a:t>
            </a:r>
          </a:p>
          <a:p>
            <a:pPr lvl="0" algn="ctr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entre los años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AC y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DC.</a:t>
            </a:r>
            <a:endParaRPr lang="it-IT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B07791-DAAA-437A-ABD0-A24038820774}"/>
              </a:ext>
            </a:extLst>
          </p:cNvPr>
          <p:cNvSpPr/>
          <p:nvPr/>
        </p:nvSpPr>
        <p:spPr>
          <a:xfrm>
            <a:off x="2989941" y="2984104"/>
            <a:ext cx="6313715" cy="5847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rgbClr val="9BFD9D"/>
              </a:gs>
              <a:gs pos="100000">
                <a:srgbClr val="9BFD9D"/>
              </a:gs>
            </a:gsLst>
            <a:lin ang="5400000" scaled="1"/>
          </a:gradFill>
          <a:ln w="38100">
            <a:solidFill>
              <a:srgbClr val="00CC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razón es sencilla. </a:t>
            </a:r>
            <a:endParaRPr lang="es-CO" sz="32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010BDF8-7C26-4CE6-A461-09C2D26EB679}"/>
              </a:ext>
            </a:extLst>
          </p:cNvPr>
          <p:cNvSpPr/>
          <p:nvPr/>
        </p:nvSpPr>
        <p:spPr>
          <a:xfrm>
            <a:off x="2989941" y="3685689"/>
            <a:ext cx="6313715" cy="1384995"/>
          </a:xfrm>
          <a:prstGeom prst="rect">
            <a:avLst/>
          </a:prstGeom>
          <a:ln w="38100"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Jesús nació durante el reinado de Herodes el Grande (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Mateo 2:1-19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lvl="0" algn="ctr">
              <a:defRPr/>
            </a:pP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este rey murió en el año 4 AC.</a:t>
            </a:r>
            <a:endParaRPr lang="es-CO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D7FF2C-A2CE-4C2A-AF4E-6D5E3E93F9FE}"/>
              </a:ext>
            </a:extLst>
          </p:cNvPr>
          <p:cNvSpPr/>
          <p:nvPr/>
        </p:nvSpPr>
        <p:spPr>
          <a:xfrm>
            <a:off x="2989941" y="5187255"/>
            <a:ext cx="6313715" cy="1384995"/>
          </a:xfrm>
          <a:prstGeom prst="rect">
            <a:avLst/>
          </a:prstGeom>
          <a:ln w="38100">
            <a:solidFill>
              <a:srgbClr val="3333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fue martirizado, siendo Pilato procurador romano de Judea. El cual gobernó entre los años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al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 DC.</a:t>
            </a:r>
            <a:endParaRPr lang="es-CO" sz="2800" b="1" dirty="0">
              <a:ln>
                <a:solidFill>
                  <a:srgbClr val="009900"/>
                </a:solidFill>
              </a:ln>
              <a:solidFill>
                <a:srgbClr val="0099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2">
            <a:extLst>
              <a:ext uri="{FF2B5EF4-FFF2-40B4-BE49-F238E27FC236}">
                <a16:creationId xmlns:a16="http://schemas.microsoft.com/office/drawing/2014/main" id="{B2243746-C4E3-49D9-AABC-B28272BFD3C0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8" name="Rectángulo 3">
            <a:extLst>
              <a:ext uri="{FF2B5EF4-FFF2-40B4-BE49-F238E27FC236}">
                <a16:creationId xmlns:a16="http://schemas.microsoft.com/office/drawing/2014/main" id="{F5AEAA6D-B548-4254-85E1-DC032BAE6EE0}"/>
              </a:ext>
            </a:extLst>
          </p:cNvPr>
          <p:cNvSpPr/>
          <p:nvPr/>
        </p:nvSpPr>
        <p:spPr>
          <a:xfrm>
            <a:off x="2989941" y="288509"/>
            <a:ext cx="6313714" cy="1077218"/>
          </a:xfrm>
          <a:prstGeom prst="rect">
            <a:avLst/>
          </a:prstGeom>
          <a:solidFill>
            <a:srgbClr val="009900"/>
          </a:solidFill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1: 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¿</a:t>
            </a:r>
            <a:r>
              <a:rPr lang="it-IT" sz="3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Puede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fijarse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la </a:t>
            </a:r>
            <a:r>
              <a:rPr lang="it-IT" sz="3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fecha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de la </a:t>
            </a:r>
            <a:r>
              <a:rPr lang="it-IT" sz="3200" dirty="0" err="1">
                <a:solidFill>
                  <a:schemeClr val="tx1"/>
                </a:solidFill>
                <a:latin typeface="Bahnschrift SemiBold Condensed" panose="020B0502040204020203" pitchFamily="34" charset="0"/>
              </a:rPr>
              <a:t>crucifixión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d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e Cristo</a:t>
            </a:r>
            <a:r>
              <a:rPr lang="it-IT" sz="32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?</a:t>
            </a:r>
            <a:endParaRPr lang="it-IT" sz="3200" dirty="0">
              <a:solidFill>
                <a:schemeClr val="tx1"/>
              </a:solidFill>
              <a:latin typeface="Bahnschrift SemiBold Condensed" panose="020B0502040204020203" pitchFamily="34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267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9"/>
    </mc:Choice>
    <mc:Fallback xmlns="">
      <p:transition spd="slow" advTm="14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25000">
              <a:srgbClr val="C2BB94"/>
            </a:gs>
            <a:gs pos="0">
              <a:srgbClr val="C9C39F"/>
            </a:gs>
            <a:gs pos="79000">
              <a:schemeClr val="tx1"/>
            </a:gs>
            <a:gs pos="89000">
              <a:schemeClr val="tx1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8"/>
          <p:cNvSpPr/>
          <p:nvPr/>
        </p:nvSpPr>
        <p:spPr>
          <a:xfrm>
            <a:off x="1926336" y="1077460"/>
            <a:ext cx="840028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Pascua.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uestra pascua, que es Cristo,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ya fue sacrificada por nosotros”.</a:t>
            </a:r>
            <a:r>
              <a:rPr lang="es-CO" sz="2800" b="1" kern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CO" b="1" dirty="0"/>
              <a:t>1Corintios 5:7  </a:t>
            </a:r>
            <a:endParaRPr lang="es-CO" sz="2800" b="1" kern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36958D46-E086-408B-B563-563CB3E4A203}"/>
              </a:ext>
            </a:extLst>
          </p:cNvPr>
          <p:cNvSpPr/>
          <p:nvPr/>
        </p:nvSpPr>
        <p:spPr>
          <a:xfrm>
            <a:off x="1926336" y="2031567"/>
            <a:ext cx="840028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panes ácimos.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“Yo soy el pan vivo que descendió del cielo”. </a:t>
            </a:r>
            <a:r>
              <a:rPr lang="es-CO" b="1" dirty="0"/>
              <a:t>Juan 6:51.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su alma no fue dejada en el Hades, ni su carne vio corrupción”. </a:t>
            </a:r>
            <a:r>
              <a:rPr lang="es-CO" b="1" dirty="0"/>
              <a:t>Hechos 2:31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ángulo 8">
            <a:extLst>
              <a:ext uri="{FF2B5EF4-FFF2-40B4-BE49-F238E27FC236}">
                <a16:creationId xmlns:a16="http://schemas.microsoft.com/office/drawing/2014/main" id="{6E831851-36BA-4BEE-9E34-8EAFBA31FA90}"/>
              </a:ext>
            </a:extLst>
          </p:cNvPr>
          <p:cNvSpPr/>
          <p:nvPr/>
        </p:nvSpPr>
        <p:spPr>
          <a:xfrm>
            <a:off x="1926336" y="4802102"/>
            <a:ext cx="840028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gavilla mecida.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“Mas ahora Cristo ha resucitado </a:t>
            </a:r>
          </a:p>
          <a:p>
            <a:pPr lvl="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 los muertos; primicias de los que durmieron es hecho”. </a:t>
            </a:r>
            <a:r>
              <a:rPr lang="es-CO" b="1" dirty="0"/>
              <a:t>1Corintios 15:20</a:t>
            </a:r>
            <a:endParaRPr lang="es-CO" sz="2800" b="1" kern="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7E73BB-4B74-469D-804E-0053DFAB5C54}"/>
              </a:ext>
            </a:extLst>
          </p:cNvPr>
          <p:cNvSpPr/>
          <p:nvPr/>
        </p:nvSpPr>
        <p:spPr>
          <a:xfrm>
            <a:off x="1926336" y="3417107"/>
            <a:ext cx="8400288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“Celebremos la fiesta, no con la vieja levadura, ni con la levadura de malicia y de maldad, sino con panes sin levadura, de sinceridad y de verdad”. </a:t>
            </a:r>
            <a:r>
              <a:rPr lang="es-CO" b="1" dirty="0"/>
              <a:t>1Corintios 5:8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8">
            <a:extLst>
              <a:ext uri="{FF2B5EF4-FFF2-40B4-BE49-F238E27FC236}">
                <a16:creationId xmlns:a16="http://schemas.microsoft.com/office/drawing/2014/main" id="{532CA5F9-FDD6-4C4C-9290-8CE91C4D2439}"/>
              </a:ext>
            </a:extLst>
          </p:cNvPr>
          <p:cNvSpPr/>
          <p:nvPr/>
        </p:nvSpPr>
        <p:spPr>
          <a:xfrm>
            <a:off x="1926336" y="484870"/>
            <a:ext cx="840028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Cristo cumplió todo el simbolismo bíblico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85A5CBCC-5728-40AF-A98C-4612379B5E95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4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820">
        <p:fade/>
      </p:transition>
    </mc:Choice>
    <mc:Fallback xmlns="">
      <p:transition spd="med" advTm="23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1"/>
            </a:gs>
            <a:gs pos="60000">
              <a:srgbClr val="000066"/>
            </a:gs>
            <a:gs pos="83000">
              <a:srgbClr val="0000CC"/>
            </a:gs>
            <a:gs pos="2000">
              <a:srgbClr val="FF993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759270"/>
            <a:ext cx="2238639" cy="223863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155003" y="3259229"/>
            <a:ext cx="7932236" cy="2677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“En Compañía de sus discípulos, el Salvador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encaminó lentamente hacia el huerto de Getsemaní.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luna de Pascua, ancha y llena</a:t>
            </a: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resplandecía desde un cielo sin nubes.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ciudad de cabañas para los peregrinos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estaba sumida en el silencio”. 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DTG 636.</a:t>
            </a:r>
            <a:endParaRPr lang="es-CO" sz="280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04762" y="1452585"/>
            <a:ext cx="6072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40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 testimonio de  </a:t>
            </a:r>
          </a:p>
          <a:p>
            <a:pPr>
              <a:defRPr/>
            </a:pPr>
            <a:r>
              <a:rPr lang="es-CO" sz="40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 </a:t>
            </a:r>
            <a:r>
              <a:rPr lang="es-CO" sz="3200" b="1" dirty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(1827-1915)</a:t>
            </a:r>
            <a:endParaRPr lang="es-CO" sz="2000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948CC3D8-2929-4F61-BFF6-E29074DF4FEF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33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6"/>
    </mc:Choice>
    <mc:Fallback xmlns="">
      <p:transition spd="slow" advTm="13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89000">
              <a:srgbClr val="FFFF00"/>
            </a:gs>
            <a:gs pos="7600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137186" y="680038"/>
            <a:ext cx="7950053" cy="48320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White: </a:t>
            </a:r>
            <a:r>
              <a:rPr lang="es-CO" sz="28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CHRIST IN HIS SANCTUARY</a:t>
            </a:r>
            <a:endParaRPr lang="es-CO" sz="2800" dirty="0">
              <a:ln w="19050">
                <a:solidFill>
                  <a:schemeClr val="tx1"/>
                </a:solidFill>
              </a:ln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Arial Narrow" pitchFamily="34" charset="0"/>
              </a:rPr>
              <a:t>“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Estos símbolos se cumplieron no solo en cuanto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acontecimiento sino también en cuanto al tiempo. </a:t>
            </a: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día 14 del primer mes de los judíos,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mismo día y el  mismo mes en que quince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largos siglos antes el cordero pascual había sido inmolado, Cristo, después de haber comido la pascua con sus discípulos, estableció la institución que debía conmemorar su propia muerte como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“Cordero de Dios, que quita el pecado del  mundo”.   </a:t>
            </a:r>
          </a:p>
          <a:p>
            <a:pPr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  <a:r>
              <a:rPr lang="es-CO" b="1" dirty="0"/>
              <a:t>Juan 1:29 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                               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Continúa...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tx1"/>
                </a:glow>
              </a:effectLst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B89294-B4C2-45DC-B6E2-C7A973E7CFD0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2489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718">
        <p:fade/>
      </p:transition>
    </mc:Choice>
    <mc:Fallback xmlns="">
      <p:transition spd="med" advTm="17718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00000"/>
            </a:gs>
            <a:gs pos="89000">
              <a:srgbClr val="FFFF00"/>
            </a:gs>
            <a:gs pos="7600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55B0B4-CB9D-4805-90FF-6E5AF3CC7F67}"/>
              </a:ext>
            </a:extLst>
          </p:cNvPr>
          <p:cNvSpPr/>
          <p:nvPr/>
        </p:nvSpPr>
        <p:spPr>
          <a:xfrm>
            <a:off x="2083399" y="1012955"/>
            <a:ext cx="8003841" cy="440120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000000"/>
                  </a:solidFill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Ellen White: </a:t>
            </a:r>
            <a:r>
              <a:rPr lang="es-CO" sz="2800" dirty="0">
                <a:ln w="19050">
                  <a:solidFill>
                    <a:srgbClr val="C00000"/>
                  </a:solidFill>
                </a:ln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CHRIST IN HIS SANCTUARY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aquella misma noche fue aprehendido por manos impías, para ser crucificado e inmolado.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como antitipo de la gavilla mecida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, nuestro Señor fue resucitado de entre los muertos al tercer día, “</a:t>
            </a:r>
            <a:r>
              <a:rPr lang="es-CO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primicias de los que durmieron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”, cual ejemplo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de todos los justos que han de resucitar,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cuyo “vil cuerpo” “transformará” y hará </a:t>
            </a:r>
          </a:p>
          <a:p>
            <a:pPr algn="ctr" defTabSz="914400">
              <a:defRPr/>
            </a:pPr>
            <a:r>
              <a:rPr lang="es-CO" sz="2800" dirty="0">
                <a:ln w="19050">
                  <a:solidFill>
                    <a:schemeClr val="tx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“semejante a su cuerpo glorioso”.</a:t>
            </a:r>
            <a:r>
              <a:rPr lang="es-CO" sz="2800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pPr algn="ctr" defTabSz="914400">
              <a:defRPr/>
            </a:pPr>
            <a:r>
              <a:rPr lang="es-CO" b="1" dirty="0"/>
              <a:t>1 Corintios 15:20; Filipenses 3:21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545DC8E-286B-48A7-B6BA-B4EC90958CE3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3729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49">
        <p:fade/>
      </p:transition>
    </mc:Choice>
    <mc:Fallback xmlns="">
      <p:transition spd="med" advTm="15149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8DB0CF3-CBD9-4D95-83EF-12960A87710C}"/>
              </a:ext>
            </a:extLst>
          </p:cNvPr>
          <p:cNvSpPr/>
          <p:nvPr/>
        </p:nvSpPr>
        <p:spPr>
          <a:xfrm>
            <a:off x="2564314" y="3409003"/>
            <a:ext cx="7063368" cy="310854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estudio hecho por investigadores alemanes del Centro de Investigación de Geociencias y publicado en la revista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Geology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pretende haber encontrado la fecha de la muerte de Jesús. Este artículo examina el capítulo 27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Mateo, que acabamos de mencionar.</a:t>
            </a:r>
            <a:endParaRPr lang="es-CO" sz="2800" kern="0" dirty="0">
              <a:ln w="19050">
                <a:solidFill>
                  <a:srgbClr val="000000"/>
                </a:solidFill>
              </a:ln>
              <a:solidFill>
                <a:sysClr val="windowText" lastClr="000000"/>
              </a:solidFill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757D0EA-20FE-4F13-9B9D-92AB3793B20E}"/>
              </a:ext>
            </a:extLst>
          </p:cNvPr>
          <p:cNvSpPr/>
          <p:nvPr/>
        </p:nvSpPr>
        <p:spPr>
          <a:xfrm>
            <a:off x="2564314" y="1034311"/>
            <a:ext cx="7063368" cy="224676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he aquí, el velo del templo se rasgó en dos, de arriba abajo; y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tierra tembló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y las rocas se partieron”. …“El centurión, y los que estaban con él guardando a Jesús, visto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 terremoto</a:t>
            </a:r>
            <a:r>
              <a:rPr lang="es-CO" sz="2800" kern="0" dirty="0">
                <a:ln w="19050"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,…”. </a:t>
            </a:r>
            <a:r>
              <a:rPr lang="es-CO" b="1" dirty="0"/>
              <a:t>Mateo 27:51,54 </a:t>
            </a:r>
            <a:endParaRPr lang="es-CO" sz="2800" b="1" kern="0" dirty="0">
              <a:ln w="19050">
                <a:solidFill>
                  <a:srgbClr val="000000"/>
                </a:solidFill>
              </a:ln>
              <a:solidFill>
                <a:sysClr val="windowText" lastClr="000000"/>
              </a:solidFill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D890358A-64A3-42E4-961A-92D84CC173B4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id="{E5E10A3D-D3C8-499C-BFF6-B38DB951A0F3}"/>
              </a:ext>
            </a:extLst>
          </p:cNvPr>
          <p:cNvSpPr/>
          <p:nvPr/>
        </p:nvSpPr>
        <p:spPr>
          <a:xfrm>
            <a:off x="2564316" y="321613"/>
            <a:ext cx="7063367" cy="584775"/>
          </a:xfrm>
          <a:prstGeom prst="rect">
            <a:avLst/>
          </a:prstGeom>
          <a:solidFill>
            <a:schemeClr val="bg1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ES" sz="3200" b="1" kern="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La geología nos da apoyo</a:t>
            </a:r>
            <a:endParaRPr lang="es-CO" sz="3200" kern="0" dirty="0">
              <a:ln w="19050">
                <a:solidFill>
                  <a:srgbClr val="FF0000"/>
                </a:solidFill>
              </a:ln>
              <a:effectLst>
                <a:glow rad="76200">
                  <a:srgbClr val="000000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313">
        <p:fade/>
      </p:transition>
    </mc:Choice>
    <mc:Fallback xmlns="">
      <p:transition spd="med" advTm="22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B3BA0D-A81B-452A-8B89-273EE0C15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030" y="487695"/>
            <a:ext cx="1772479" cy="230983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043029" y="2159221"/>
            <a:ext cx="8105942" cy="41088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“Este artículo examina un informe en el capítulo 27 del Evangelio de Mateo en el Nuevo Testamento de que un terremoto se sintió en Jerusalén el día de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crucifixión de Jesús de Nazaret. .... El primer evento sísmico del primer siglo se ha asignado provisionalmente una fecha de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31 DC 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una precisión de ± 5 años. 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Entre los candidatos plausibles figura el terremoto que se </a:t>
            </a:r>
          </a:p>
          <a:p>
            <a:pPr lvl="0" algn="ctr">
              <a:defRPr/>
            </a:pP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menciona en el Evangelio de Mateo.</a:t>
            </a: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endParaRPr lang="es-CO" sz="28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76200">
                  <a:schemeClr val="tx1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endParaRPr lang="es-CO" sz="9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595171" y="496660"/>
            <a:ext cx="6553801" cy="892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Journal</a:t>
            </a:r>
            <a:r>
              <a:rPr lang="es-CO" sz="2800" dirty="0">
                <a:solidFill>
                  <a:srgbClr val="6666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International </a:t>
            </a:r>
            <a:r>
              <a:rPr lang="es-CO" sz="2800" b="1" dirty="0" err="1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Geology</a:t>
            </a:r>
            <a:r>
              <a:rPr lang="es-CO" sz="28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b="1" dirty="0" err="1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</a:t>
            </a:r>
            <a:endParaRPr lang="es-CO" sz="2800" b="1" dirty="0">
              <a:solidFill>
                <a:srgbClr val="10147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CO" sz="2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Volumen 54, 2012 - </a:t>
            </a:r>
            <a:r>
              <a:rPr lang="es-CO" sz="2400" b="1" dirty="0">
                <a:solidFill>
                  <a:srgbClr val="1014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Número 10</a:t>
            </a:r>
            <a:endParaRPr lang="es-CO" sz="2400" b="1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75AF4775-BB50-41A6-AA62-3B4B7ABAF971}"/>
              </a:ext>
            </a:extLst>
          </p:cNvPr>
          <p:cNvSpPr/>
          <p:nvPr/>
        </p:nvSpPr>
        <p:spPr>
          <a:xfrm>
            <a:off x="10087240" y="0"/>
            <a:ext cx="64312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</a:p>
        </p:txBody>
      </p:sp>
      <p:sp>
        <p:nvSpPr>
          <p:cNvPr id="8" name="Rectángulo 2">
            <a:extLst>
              <a:ext uri="{FF2B5EF4-FFF2-40B4-BE49-F238E27FC236}">
                <a16:creationId xmlns:a16="http://schemas.microsoft.com/office/drawing/2014/main" id="{FA38FD57-6BD1-43C1-A8F4-99357BE963A3}"/>
              </a:ext>
            </a:extLst>
          </p:cNvPr>
          <p:cNvSpPr/>
          <p:nvPr/>
        </p:nvSpPr>
        <p:spPr>
          <a:xfrm>
            <a:off x="4366928" y="1451051"/>
            <a:ext cx="4589718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final del estudio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15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292">
        <p:fade/>
      </p:transition>
    </mc:Choice>
    <mc:Fallback xmlns="">
      <p:transition spd="med" advTm="222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 di testo 27">
            <a:extLst>
              <a:ext uri="{FF2B5EF4-FFF2-40B4-BE49-F238E27FC236}">
                <a16:creationId xmlns:a16="http://schemas.microsoft.com/office/drawing/2014/main" id="{A75B1447-9E92-4BFB-B35A-14E4055D2FBB}"/>
              </a:ext>
            </a:extLst>
          </p:cNvPr>
          <p:cNvSpPr txBox="1"/>
          <p:nvPr/>
        </p:nvSpPr>
        <p:spPr>
          <a:xfrm>
            <a:off x="5203635" y="743968"/>
            <a:ext cx="4501083" cy="1416701"/>
          </a:xfrm>
          <a:prstGeom prst="rect">
            <a:avLst/>
          </a:prstGeom>
          <a:solidFill>
            <a:srgbClr val="0070C0"/>
          </a:solidFill>
          <a:ln w="19050" cmpd="sng">
            <a:solidFill>
              <a:srgbClr val="FFFF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it-IT" sz="11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it-IT" sz="32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 CRISTIANO ANTE LA FE Y LA RAZ</a:t>
            </a:r>
            <a:r>
              <a:rPr lang="it-IT" sz="32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Ó</a:t>
            </a:r>
            <a:r>
              <a:rPr lang="it-IT" sz="3200" b="1" dirty="0">
                <a:solidFill>
                  <a:srgbClr val="FFFFFF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it-IT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3E9E139-10A7-4905-889E-B6CE33F8A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2" y="250591"/>
            <a:ext cx="2403457" cy="240345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8" name="Rectángulo 8">
            <a:extLst>
              <a:ext uri="{FF2B5EF4-FFF2-40B4-BE49-F238E27FC236}">
                <a16:creationId xmlns:a16="http://schemas.microsoft.com/office/drawing/2014/main" id="{8BAD2298-2F15-4BE1-B449-8D7B26D6029E}"/>
              </a:ext>
            </a:extLst>
          </p:cNvPr>
          <p:cNvSpPr/>
          <p:nvPr/>
        </p:nvSpPr>
        <p:spPr>
          <a:xfrm>
            <a:off x="2311404" y="3206480"/>
            <a:ext cx="7493000" cy="343170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Desde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mio sito web un interessante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ensayo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de 8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páginas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sobre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el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tema de la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fe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y la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razón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  <a:p>
            <a:pPr algn="ctr"/>
            <a:endParaRPr lang="it-IT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Autor: </a:t>
            </a:r>
            <a:r>
              <a:rPr lang="it-IT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Humberto</a:t>
            </a:r>
            <a:r>
              <a:rPr lang="it-IT" sz="2000" b="1" dirty="0">
                <a:latin typeface="Cambria" panose="02040503050406030204" pitchFamily="18" charset="0"/>
                <a:ea typeface="Cambria" panose="02040503050406030204" pitchFamily="18" charset="0"/>
              </a:rPr>
              <a:t> Rasi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algn="ctr"/>
            <a:r>
              <a:rPr lang="it-IT" sz="2000" b="1" dirty="0"/>
              <a:t> </a:t>
            </a:r>
            <a:r>
              <a:rPr lang="it-IT" sz="2400" b="1" dirty="0"/>
              <a:t>1. </a:t>
            </a:r>
            <a:r>
              <a:rPr lang="es-ES" sz="2400" b="1" dirty="0"/>
              <a:t>La relación entre la fe y la razón</a:t>
            </a:r>
            <a:endParaRPr lang="it-IT" sz="2000" b="1" dirty="0"/>
          </a:p>
          <a:p>
            <a:pPr algn="ctr"/>
            <a:r>
              <a:rPr lang="it-IT" sz="2400" b="1" dirty="0"/>
              <a:t> 2. </a:t>
            </a:r>
            <a:r>
              <a:rPr lang="es-ES" sz="2400" b="1" dirty="0"/>
              <a:t>La fe y la razón desde la perspectiva bíblica</a:t>
            </a:r>
            <a:endParaRPr lang="it-IT" sz="2400" b="1" dirty="0"/>
          </a:p>
          <a:p>
            <a:pPr algn="ctr"/>
            <a:r>
              <a:rPr lang="it-IT" sz="2000" b="1" dirty="0"/>
              <a:t> </a:t>
            </a:r>
            <a:r>
              <a:rPr lang="it-IT" sz="2400" b="1" dirty="0"/>
              <a:t>3. </a:t>
            </a:r>
            <a:r>
              <a:rPr lang="es-ES" sz="2400" b="1" dirty="0"/>
              <a:t>¿Qué hacer con las dudas?</a:t>
            </a:r>
            <a:endParaRPr lang="it-IT" sz="2000" b="1" dirty="0"/>
          </a:p>
          <a:p>
            <a:pPr algn="ctr"/>
            <a:endParaRPr lang="es-CO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algn="ctr"/>
            <a:r>
              <a:rPr lang="es-CO" sz="2400" b="1" dirty="0">
                <a:solidFill>
                  <a:srgbClr val="C00000"/>
                </a:solidFill>
                <a:highlight>
                  <a:srgbClr val="FFFF00"/>
                </a:highlight>
                <a:hlinkClick r:id="rId3" tooltip="EL CRISTIANO ANTE LA FE Y LA RAZÓN"/>
              </a:rPr>
              <a:t>Descarga </a:t>
            </a:r>
            <a:r>
              <a:rPr lang="es-CO" sz="2400" b="1" dirty="0" err="1">
                <a:solidFill>
                  <a:srgbClr val="C00000"/>
                </a:solidFill>
                <a:highlight>
                  <a:srgbClr val="FFFF00"/>
                </a:highlight>
                <a:hlinkClick r:id="rId3" tooltip="EL CRISTIANO ANTE LA FE Y LA RAZÓN"/>
              </a:rPr>
              <a:t>aqui</a:t>
            </a:r>
            <a:r>
              <a:rPr lang="es-CO" sz="2400" b="1" dirty="0">
                <a:solidFill>
                  <a:srgbClr val="C00000"/>
                </a:solidFill>
                <a:highlight>
                  <a:srgbClr val="FFFF00"/>
                </a:highlight>
                <a:hlinkClick r:id="rId3" tooltip="EL CRISTIANO ANTE LA FE Y LA RAZÓN"/>
              </a:rPr>
              <a:t>            </a:t>
            </a:r>
            <a:r>
              <a:rPr lang="es-CO" b="1" dirty="0">
                <a:solidFill>
                  <a:srgbClr val="C00000"/>
                </a:solidFill>
                <a:highlight>
                  <a:srgbClr val="FFFF00"/>
                </a:highlight>
                <a:hlinkClick r:id="rId3" tooltip="EL CRISTIANO ANTE LA FE Y LA RAZÓN"/>
              </a:rPr>
              <a:t>           </a:t>
            </a:r>
            <a:endParaRPr lang="es-CO" b="1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 lvl="0" algn="ctr">
              <a:defRPr/>
            </a:pPr>
            <a:endParaRPr lang="es-CO" sz="900" kern="0" dirty="0">
              <a:ln w="1905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7F9B1F-17E5-4233-A605-5AF05C1D0B16}"/>
              </a:ext>
            </a:extLst>
          </p:cNvPr>
          <p:cNvSpPr txBox="1"/>
          <p:nvPr/>
        </p:nvSpPr>
        <p:spPr>
          <a:xfrm>
            <a:off x="2222502" y="2653794"/>
            <a:ext cx="249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Dr. </a:t>
            </a:r>
            <a:r>
              <a:rPr lang="it-IT" sz="2000" dirty="0" err="1"/>
              <a:t>Humberto</a:t>
            </a:r>
            <a:r>
              <a:rPr lang="it-IT" sz="2000" dirty="0"/>
              <a:t> Rasi.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47F52D-1488-4536-A537-649FC491EF9C}"/>
              </a:ext>
            </a:extLst>
          </p:cNvPr>
          <p:cNvSpPr txBox="1"/>
          <p:nvPr/>
        </p:nvSpPr>
        <p:spPr>
          <a:xfrm>
            <a:off x="7613256" y="2307805"/>
            <a:ext cx="219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hlinkClick r:id="rId4"/>
              </a:rPr>
              <a:t>www.letteraperta.it</a:t>
            </a:r>
            <a:endParaRPr lang="it-IT" sz="1600" dirty="0"/>
          </a:p>
          <a:p>
            <a:pPr algn="ctr"/>
            <a:r>
              <a:rPr lang="it-IT" sz="1600" dirty="0"/>
              <a:t>luisetti46@gmail.com</a:t>
            </a:r>
          </a:p>
          <a:p>
            <a:pPr algn="ctr"/>
            <a:r>
              <a:rPr lang="it-IT" sz="1600" dirty="0"/>
              <a:t>04-10-2018</a:t>
            </a:r>
          </a:p>
        </p:txBody>
      </p:sp>
    </p:spTree>
    <p:extLst>
      <p:ext uri="{BB962C8B-B14F-4D97-AF65-F5344CB8AC3E}">
        <p14:creationId xmlns:p14="http://schemas.microsoft.com/office/powerpoint/2010/main" val="67288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F568BC8-A35A-441F-B4B8-E42703695178}"/>
              </a:ext>
            </a:extLst>
          </p:cNvPr>
          <p:cNvSpPr/>
          <p:nvPr/>
        </p:nvSpPr>
        <p:spPr>
          <a:xfrm>
            <a:off x="2273411" y="2518350"/>
            <a:ext cx="7645174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“En el año decimoquinto del imperio de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Tiberio César, siendo gobernador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Judea Poncio Pilato…”</a:t>
            </a:r>
            <a:endParaRPr lang="es-CO" sz="2800" b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“Y él fue por toda la región contigua al Jordán,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predicando el bautismo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del arrepentimiento para perdón de pecados. </a:t>
            </a:r>
            <a:r>
              <a:rPr lang="es-CO" sz="2800" b="1" dirty="0"/>
              <a:t>Lucas 3:1,3</a:t>
            </a:r>
            <a:endParaRPr lang="es-CO" sz="2800" b="1" kern="0" dirty="0">
              <a:ln w="19050">
                <a:solidFill>
                  <a:schemeClr val="tx1"/>
                </a:solidFill>
              </a:ln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528122A4-5E49-4035-8584-B3075CC378F2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74147617-6D0D-4D9A-8469-1F7C2119F76E}"/>
              </a:ext>
            </a:extLst>
          </p:cNvPr>
          <p:cNvSpPr/>
          <p:nvPr/>
        </p:nvSpPr>
        <p:spPr>
          <a:xfrm>
            <a:off x="2273411" y="282193"/>
            <a:ext cx="7645174" cy="1077218"/>
          </a:xfrm>
          <a:prstGeom prst="rect">
            <a:avLst/>
          </a:prstGeom>
          <a:solidFill>
            <a:srgbClr val="0099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2: 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¿</a:t>
            </a:r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Pero en cuál de los años del gobierno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de Pilato murió Jesús?</a:t>
            </a:r>
            <a:endParaRPr lang="it-IT" sz="3200" dirty="0">
              <a:solidFill>
                <a:schemeClr val="bg1"/>
              </a:solidFill>
              <a:latin typeface="Bahnschrift SemiBold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ABBC80-F5AF-42F4-B7C8-C00BF9454B55}"/>
              </a:ext>
            </a:extLst>
          </p:cNvPr>
          <p:cNvSpPr txBox="1"/>
          <p:nvPr/>
        </p:nvSpPr>
        <p:spPr>
          <a:xfrm>
            <a:off x="2273411" y="1441213"/>
            <a:ext cx="7645174" cy="954107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Con la </a:t>
            </a:r>
            <a:r>
              <a:rPr lang="it-IT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aparición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de Juan </a:t>
            </a:r>
            <a:r>
              <a:rPr lang="it-IT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el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Bautista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algn="ctr"/>
            <a:r>
              <a:rPr lang="it-IT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podemos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 dar una </a:t>
            </a:r>
            <a:r>
              <a:rPr lang="it-IT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respuesta</a:t>
            </a:r>
            <a:r>
              <a:rPr lang="it-IT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Rectángulo 4">
            <a:extLst>
              <a:ext uri="{FF2B5EF4-FFF2-40B4-BE49-F238E27FC236}">
                <a16:creationId xmlns:a16="http://schemas.microsoft.com/office/drawing/2014/main" id="{56DD8266-A6C9-4AC5-9424-4BBA06ACD7A9}"/>
              </a:ext>
            </a:extLst>
          </p:cNvPr>
          <p:cNvSpPr/>
          <p:nvPr/>
        </p:nvSpPr>
        <p:spPr>
          <a:xfrm>
            <a:off x="2273411" y="5312340"/>
            <a:ext cx="7645174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“Aconteció que cuando todo el pueblo se bautizaba,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también Jesús fue bautizado;                                     </a:t>
            </a:r>
            <a:r>
              <a:rPr lang="es-CO" sz="2800" kern="0" dirty="0">
                <a:ln w="19050"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orando, el cielo se abrió”. </a:t>
            </a:r>
            <a:r>
              <a:rPr lang="es-CO" sz="2800" b="1" dirty="0"/>
              <a:t>Lucas 3:21</a:t>
            </a:r>
            <a:endParaRPr lang="es-CO" sz="2800" kern="0" dirty="0">
              <a:ln w="19050">
                <a:solidFill>
                  <a:schemeClr val="tx1"/>
                </a:solidFill>
              </a:ln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35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81">
        <p:fade/>
      </p:transition>
    </mc:Choice>
    <mc:Fallback xmlns="">
      <p:transition spd="med" advTm="23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92816" y="554222"/>
            <a:ext cx="8206368" cy="1815882"/>
          </a:xfrm>
          <a:prstGeom prst="rect">
            <a:avLst/>
          </a:prstGeom>
          <a:gradFill>
            <a:gsLst>
              <a:gs pos="0">
                <a:schemeClr val="accent4">
                  <a:lumMod val="9000"/>
                  <a:lumOff val="91000"/>
                </a:schemeClr>
              </a:gs>
              <a:gs pos="100000">
                <a:srgbClr val="9FDC8E"/>
              </a:gs>
            </a:gsLst>
            <a:lin ang="5400000" scaled="0"/>
          </a:gradFill>
          <a:ln w="3810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Hablando hist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Bahnschrift Light SemiCondensed" panose="020B0502040204020203" pitchFamily="34" charset="0"/>
                <a:ea typeface="Cambria" panose="02040503050406030204" pitchFamily="18" charset="0"/>
              </a:rPr>
              <a:t>ó</a:t>
            </a:r>
            <a:r>
              <a:rPr lang="es-CO" sz="2800" dirty="0">
                <a:ln w="19050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ricamente, sabemos que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Pilato gobernó Judea en los años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 al 36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Y Tiberio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César sucedió al emperador César Augusto,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quien murió el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de agosto del año 14 DC.</a:t>
            </a:r>
            <a:endParaRPr lang="it-IT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ángulo 2">
            <a:extLst>
              <a:ext uri="{FF2B5EF4-FFF2-40B4-BE49-F238E27FC236}">
                <a16:creationId xmlns:a16="http://schemas.microsoft.com/office/drawing/2014/main" id="{57482912-A7AB-44B1-AA5C-8E1C432C8AFF}"/>
              </a:ext>
            </a:extLst>
          </p:cNvPr>
          <p:cNvSpPr/>
          <p:nvPr/>
        </p:nvSpPr>
        <p:spPr>
          <a:xfrm>
            <a:off x="10201857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5" name="Rectángulo 7">
            <a:extLst>
              <a:ext uri="{FF2B5EF4-FFF2-40B4-BE49-F238E27FC236}">
                <a16:creationId xmlns:a16="http://schemas.microsoft.com/office/drawing/2014/main" id="{FF89B038-07F2-4DE4-949D-A80C65F9BFEB}"/>
              </a:ext>
            </a:extLst>
          </p:cNvPr>
          <p:cNvSpPr/>
          <p:nvPr/>
        </p:nvSpPr>
        <p:spPr>
          <a:xfrm>
            <a:off x="1995488" y="2516818"/>
            <a:ext cx="8206368" cy="1569660"/>
          </a:xfrm>
          <a:prstGeom prst="rect">
            <a:avLst/>
          </a:prstGeom>
          <a:solidFill>
            <a:srgbClr val="0099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3: Si Tiberio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comenzó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a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reinar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en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el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año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14 DC, y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Jesús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fue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bautizado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en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el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año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15° de su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reinado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,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entonces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, 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¿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cuál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fue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el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año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 de su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bautismo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?</a:t>
            </a:r>
            <a:endParaRPr lang="it-IT" sz="2800" dirty="0">
              <a:solidFill>
                <a:schemeClr val="bg1"/>
              </a:solidFill>
              <a:latin typeface="Bahnschrift SemiBold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18DF6DA8-9ABC-4DFB-B4EE-4151704280E1}"/>
              </a:ext>
            </a:extLst>
          </p:cNvPr>
          <p:cNvSpPr/>
          <p:nvPr/>
        </p:nvSpPr>
        <p:spPr>
          <a:xfrm>
            <a:off x="1995488" y="4216862"/>
            <a:ext cx="8206368" cy="2246769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Los pueblos antiguos no contaban los años desde el 1° de enero como nosotros. Los judíos empezaban el año religioso en primavera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de Nisán entre marzo y abril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),</a:t>
            </a:r>
            <a:r>
              <a:rPr lang="es-CO" sz="2800" kern="0" dirty="0">
                <a:ln w="19050">
                  <a:solidFill>
                    <a:srgbClr val="007400"/>
                  </a:solidFill>
                </a:ln>
                <a:solidFill>
                  <a:srgbClr val="007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el año civil lo comenzaban en otoño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de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Tisrhi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entre septiembre y octubre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r>
              <a:rPr lang="es-CO" sz="2800" kern="0" dirty="0">
                <a:ln w="19050">
                  <a:solidFill>
                    <a:srgbClr val="008000"/>
                  </a:solidFill>
                </a:ln>
                <a:solidFill>
                  <a:srgbClr val="0074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s-CO" sz="2800" kern="0" dirty="0">
              <a:ln w="19050">
                <a:solidFill>
                  <a:srgbClr val="008000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932">
        <p:fade/>
      </p:transition>
    </mc:Choice>
    <mc:Fallback xmlns="">
      <p:transition spd="med" advTm="2593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908048" y="1177647"/>
            <a:ext cx="8375904" cy="1384995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usaban el cómputo inclusivo, es decir, el primer año de un rey se contaba desde el día de su ascensión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 trono hasta el primer día del año nuevo.</a:t>
            </a:r>
          </a:p>
        </p:txBody>
      </p:sp>
      <p:sp>
        <p:nvSpPr>
          <p:cNvPr id="7" name="Rectángulo 8"/>
          <p:cNvSpPr/>
          <p:nvPr/>
        </p:nvSpPr>
        <p:spPr>
          <a:xfrm>
            <a:off x="1908048" y="2843361"/>
            <a:ext cx="8375904" cy="181588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Significa que si Tiberio empezó a reinar el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 de agosto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desde ese día hasta el primer día del año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civil, 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1° de </a:t>
            </a:r>
            <a:r>
              <a:rPr lang="es-CO" sz="2800" kern="0" dirty="0" err="1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Tisrhi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(</a:t>
            </a:r>
            <a:r>
              <a:rPr lang="es-CO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entre septiembre y octubre</a:t>
            </a: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 cuenta como su primer año de </a:t>
            </a:r>
            <a:r>
              <a:rPr lang="es-CO" sz="2800" kern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reinado. </a:t>
            </a:r>
            <a:endParaRPr lang="es-CO" sz="2800" kern="0" dirty="0">
              <a:ln w="19050">
                <a:solidFill>
                  <a:prstClr val="black"/>
                </a:solidFill>
              </a:ln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D2D698BD-2E68-4710-A9BB-8F00EE0ED545}"/>
              </a:ext>
            </a:extLst>
          </p:cNvPr>
          <p:cNvSpPr/>
          <p:nvPr/>
        </p:nvSpPr>
        <p:spPr>
          <a:xfrm>
            <a:off x="10201857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6" name="Rectángulo 7">
            <a:extLst>
              <a:ext uri="{FF2B5EF4-FFF2-40B4-BE49-F238E27FC236}">
                <a16:creationId xmlns:a16="http://schemas.microsoft.com/office/drawing/2014/main" id="{2C79D04C-F412-4E92-9DE9-FEB98D182973}"/>
              </a:ext>
            </a:extLst>
          </p:cNvPr>
          <p:cNvSpPr/>
          <p:nvPr/>
        </p:nvSpPr>
        <p:spPr>
          <a:xfrm>
            <a:off x="1908048" y="4939963"/>
            <a:ext cx="8375904" cy="1077218"/>
          </a:xfrm>
          <a:prstGeom prst="rect">
            <a:avLst/>
          </a:prstGeom>
          <a:solidFill>
            <a:srgbClr val="0099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4: </a:t>
            </a:r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¿Teniendo esto en cuenta, cuál </a:t>
            </a:r>
          </a:p>
          <a:p>
            <a:pPr algn="ctr" defTabSz="914400">
              <a:defRPr/>
            </a:pPr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es el decimoquinto año de Tiberio César?</a:t>
            </a:r>
            <a:endParaRPr lang="es-CO" sz="3200" kern="0" dirty="0">
              <a:ln w="19050">
                <a:solidFill>
                  <a:srgbClr val="FF0000"/>
                </a:solidFill>
              </a:ln>
              <a:solidFill>
                <a:schemeClr val="bg1"/>
              </a:solidFill>
              <a:latin typeface="Bahnschrift SemiBold 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0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556">
        <p:fade/>
      </p:transition>
    </mc:Choice>
    <mc:Fallback xmlns="">
      <p:transition spd="med" advTm="25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accent2">
                <a:lumMod val="20000"/>
                <a:lumOff val="80000"/>
              </a:schemeClr>
            </a:gs>
            <a:gs pos="64000">
              <a:srgbClr val="E7F4AA"/>
            </a:gs>
            <a:gs pos="100000">
              <a:schemeClr val="accent1">
                <a:lumMod val="45000"/>
                <a:lumOff val="55000"/>
              </a:schemeClr>
            </a:gs>
            <a:gs pos="0">
              <a:srgbClr val="FFC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854F2C-D94B-42A5-8B23-4C0F7EB4D9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64299" y="2371769"/>
          <a:ext cx="7115173" cy="270701"/>
        </p:xfrm>
        <a:graphic>
          <a:graphicData uri="http://schemas.openxmlformats.org/drawingml/2006/table">
            <a:tbl>
              <a:tblPr firstRow="1" firstCol="1" bandRow="1"/>
              <a:tblGrid>
                <a:gridCol w="570450">
                  <a:extLst>
                    <a:ext uri="{9D8B030D-6E8A-4147-A177-3AD203B41FA5}">
                      <a16:colId xmlns:a16="http://schemas.microsoft.com/office/drawing/2014/main" val="4099814222"/>
                    </a:ext>
                  </a:extLst>
                </a:gridCol>
                <a:gridCol w="503582">
                  <a:extLst>
                    <a:ext uri="{9D8B030D-6E8A-4147-A177-3AD203B41FA5}">
                      <a16:colId xmlns:a16="http://schemas.microsoft.com/office/drawing/2014/main" val="2538706576"/>
                    </a:ext>
                  </a:extLst>
                </a:gridCol>
                <a:gridCol w="455451">
                  <a:extLst>
                    <a:ext uri="{9D8B030D-6E8A-4147-A177-3AD203B41FA5}">
                      <a16:colId xmlns:a16="http://schemas.microsoft.com/office/drawing/2014/main" val="3375121207"/>
                    </a:ext>
                  </a:extLst>
                </a:gridCol>
                <a:gridCol w="362864">
                  <a:extLst>
                    <a:ext uri="{9D8B030D-6E8A-4147-A177-3AD203B41FA5}">
                      <a16:colId xmlns:a16="http://schemas.microsoft.com/office/drawing/2014/main" val="2785700871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2414197833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1025026746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882759559"/>
                    </a:ext>
                  </a:extLst>
                </a:gridCol>
                <a:gridCol w="347004">
                  <a:extLst>
                    <a:ext uri="{9D8B030D-6E8A-4147-A177-3AD203B41FA5}">
                      <a16:colId xmlns:a16="http://schemas.microsoft.com/office/drawing/2014/main" val="131376324"/>
                    </a:ext>
                  </a:extLst>
                </a:gridCol>
                <a:gridCol w="372379">
                  <a:extLst>
                    <a:ext uri="{9D8B030D-6E8A-4147-A177-3AD203B41FA5}">
                      <a16:colId xmlns:a16="http://schemas.microsoft.com/office/drawing/2014/main" val="2360380582"/>
                    </a:ext>
                  </a:extLst>
                </a:gridCol>
                <a:gridCol w="361595">
                  <a:extLst>
                    <a:ext uri="{9D8B030D-6E8A-4147-A177-3AD203B41FA5}">
                      <a16:colId xmlns:a16="http://schemas.microsoft.com/office/drawing/2014/main" val="4235798314"/>
                    </a:ext>
                  </a:extLst>
                </a:gridCol>
                <a:gridCol w="421735">
                  <a:extLst>
                    <a:ext uri="{9D8B030D-6E8A-4147-A177-3AD203B41FA5}">
                      <a16:colId xmlns:a16="http://schemas.microsoft.com/office/drawing/2014/main" val="593882770"/>
                    </a:ext>
                  </a:extLst>
                </a:gridCol>
                <a:gridCol w="397565">
                  <a:extLst>
                    <a:ext uri="{9D8B030D-6E8A-4147-A177-3AD203B41FA5}">
                      <a16:colId xmlns:a16="http://schemas.microsoft.com/office/drawing/2014/main" val="1764179897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1703508175"/>
                    </a:ext>
                  </a:extLst>
                </a:gridCol>
                <a:gridCol w="371061">
                  <a:extLst>
                    <a:ext uri="{9D8B030D-6E8A-4147-A177-3AD203B41FA5}">
                      <a16:colId xmlns:a16="http://schemas.microsoft.com/office/drawing/2014/main" val="3569355394"/>
                    </a:ext>
                  </a:extLst>
                </a:gridCol>
                <a:gridCol w="481243">
                  <a:extLst>
                    <a:ext uri="{9D8B030D-6E8A-4147-A177-3AD203B41FA5}">
                      <a16:colId xmlns:a16="http://schemas.microsoft.com/office/drawing/2014/main" val="4149547233"/>
                    </a:ext>
                  </a:extLst>
                </a:gridCol>
                <a:gridCol w="419901">
                  <a:extLst>
                    <a:ext uri="{9D8B030D-6E8A-4147-A177-3AD203B41FA5}">
                      <a16:colId xmlns:a16="http://schemas.microsoft.com/office/drawing/2014/main" val="574225067"/>
                    </a:ext>
                  </a:extLst>
                </a:gridCol>
                <a:gridCol w="594497">
                  <a:extLst>
                    <a:ext uri="{9D8B030D-6E8A-4147-A177-3AD203B41FA5}">
                      <a16:colId xmlns:a16="http://schemas.microsoft.com/office/drawing/2014/main" val="3835277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28 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29 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881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E43C3BB-00AA-4038-9E1F-AD30BCA1C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111552"/>
              </p:ext>
            </p:extLst>
          </p:nvPr>
        </p:nvGraphicFramePr>
        <p:xfrm>
          <a:off x="3187714" y="2686736"/>
          <a:ext cx="6046143" cy="271145"/>
        </p:xfrm>
        <a:graphic>
          <a:graphicData uri="http://schemas.openxmlformats.org/drawingml/2006/table">
            <a:tbl>
              <a:tblPr firstRow="1" firstCol="1" bandRow="1"/>
              <a:tblGrid>
                <a:gridCol w="242702">
                  <a:extLst>
                    <a:ext uri="{9D8B030D-6E8A-4147-A177-3AD203B41FA5}">
                      <a16:colId xmlns:a16="http://schemas.microsoft.com/office/drawing/2014/main" val="2204306175"/>
                    </a:ext>
                  </a:extLst>
                </a:gridCol>
                <a:gridCol w="400948">
                  <a:extLst>
                    <a:ext uri="{9D8B030D-6E8A-4147-A177-3AD203B41FA5}">
                      <a16:colId xmlns:a16="http://schemas.microsoft.com/office/drawing/2014/main" val="2538706576"/>
                    </a:ext>
                  </a:extLst>
                </a:gridCol>
                <a:gridCol w="370681">
                  <a:extLst>
                    <a:ext uri="{9D8B030D-6E8A-4147-A177-3AD203B41FA5}">
                      <a16:colId xmlns:a16="http://schemas.microsoft.com/office/drawing/2014/main" val="3375121207"/>
                    </a:ext>
                  </a:extLst>
                </a:gridCol>
                <a:gridCol w="377277">
                  <a:extLst>
                    <a:ext uri="{9D8B030D-6E8A-4147-A177-3AD203B41FA5}">
                      <a16:colId xmlns:a16="http://schemas.microsoft.com/office/drawing/2014/main" val="2785700871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2414197833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1025026746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882759559"/>
                    </a:ext>
                  </a:extLst>
                </a:gridCol>
                <a:gridCol w="360787">
                  <a:extLst>
                    <a:ext uri="{9D8B030D-6E8A-4147-A177-3AD203B41FA5}">
                      <a16:colId xmlns:a16="http://schemas.microsoft.com/office/drawing/2014/main" val="131376324"/>
                    </a:ext>
                  </a:extLst>
                </a:gridCol>
                <a:gridCol w="387169">
                  <a:extLst>
                    <a:ext uri="{9D8B030D-6E8A-4147-A177-3AD203B41FA5}">
                      <a16:colId xmlns:a16="http://schemas.microsoft.com/office/drawing/2014/main" val="2360380582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4235798314"/>
                    </a:ext>
                  </a:extLst>
                </a:gridCol>
                <a:gridCol w="356830">
                  <a:extLst>
                    <a:ext uri="{9D8B030D-6E8A-4147-A177-3AD203B41FA5}">
                      <a16:colId xmlns:a16="http://schemas.microsoft.com/office/drawing/2014/main" val="593882770"/>
                    </a:ext>
                  </a:extLst>
                </a:gridCol>
                <a:gridCol w="375958">
                  <a:extLst>
                    <a:ext uri="{9D8B030D-6E8A-4147-A177-3AD203B41FA5}">
                      <a16:colId xmlns:a16="http://schemas.microsoft.com/office/drawing/2014/main" val="1764179897"/>
                    </a:ext>
                  </a:extLst>
                </a:gridCol>
                <a:gridCol w="381344">
                  <a:extLst>
                    <a:ext uri="{9D8B030D-6E8A-4147-A177-3AD203B41FA5}">
                      <a16:colId xmlns:a16="http://schemas.microsoft.com/office/drawing/2014/main" val="1703508175"/>
                    </a:ext>
                  </a:extLst>
                </a:gridCol>
                <a:gridCol w="422934">
                  <a:extLst>
                    <a:ext uri="{9D8B030D-6E8A-4147-A177-3AD203B41FA5}">
                      <a16:colId xmlns:a16="http://schemas.microsoft.com/office/drawing/2014/main" val="3569355394"/>
                    </a:ext>
                  </a:extLst>
                </a:gridCol>
                <a:gridCol w="398703">
                  <a:extLst>
                    <a:ext uri="{9D8B030D-6E8A-4147-A177-3AD203B41FA5}">
                      <a16:colId xmlns:a16="http://schemas.microsoft.com/office/drawing/2014/main" val="4149547233"/>
                    </a:ext>
                  </a:extLst>
                </a:gridCol>
                <a:gridCol w="466978">
                  <a:extLst>
                    <a:ext uri="{9D8B030D-6E8A-4147-A177-3AD203B41FA5}">
                      <a16:colId xmlns:a16="http://schemas.microsoft.com/office/drawing/2014/main" val="3835277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138810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1CB52E1D-3E25-488D-AF84-13CA18C1125B}"/>
              </a:ext>
            </a:extLst>
          </p:cNvPr>
          <p:cNvSpPr/>
          <p:nvPr/>
        </p:nvSpPr>
        <p:spPr>
          <a:xfrm>
            <a:off x="2035632" y="5075279"/>
            <a:ext cx="7980029" cy="1384995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la ayuda de esta gráfica podemos ver que la primera parte del año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15°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Tiberio corresponde con la última parte del año </a:t>
            </a:r>
            <a:r>
              <a:rPr lang="es-ES" sz="280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 </a:t>
            </a:r>
            <a:r>
              <a:rPr lang="es-ES" sz="28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 la era cristiana.</a:t>
            </a:r>
            <a:endParaRPr lang="es-CO" sz="28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26D978D-0932-4CBD-8F24-04312927A9A1}"/>
              </a:ext>
            </a:extLst>
          </p:cNvPr>
          <p:cNvGrpSpPr/>
          <p:nvPr/>
        </p:nvGrpSpPr>
        <p:grpSpPr>
          <a:xfrm>
            <a:off x="2273414" y="1300615"/>
            <a:ext cx="7928427" cy="3334616"/>
            <a:chOff x="1016351" y="1300615"/>
            <a:chExt cx="7928427" cy="3334616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CEB63CB-1382-4398-B087-0BFB0B50EF6F}"/>
                </a:ext>
              </a:extLst>
            </p:cNvPr>
            <p:cNvSpPr txBox="1"/>
            <p:nvPr/>
          </p:nvSpPr>
          <p:spPr>
            <a:xfrm>
              <a:off x="1976189" y="3046308"/>
              <a:ext cx="557726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CO" sz="1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</a:t>
              </a:r>
              <a:r>
                <a:rPr lang="es-ES" b="1" dirty="0">
                  <a:ln>
                    <a:solidFill>
                      <a:srgbClr val="0000FF"/>
                    </a:solidFill>
                  </a:ln>
                  <a:solidFill>
                    <a:srgbClr val="0000FF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AÑOS PASADOS DEL REINO DE TIBERIO</a:t>
              </a:r>
              <a:endParaRPr lang="es-CO" sz="1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CFBACF08-ACD9-4E5F-A52B-AF98CA09D572}"/>
                </a:ext>
              </a:extLst>
            </p:cNvPr>
            <p:cNvSpPr txBox="1"/>
            <p:nvPr/>
          </p:nvSpPr>
          <p:spPr>
            <a:xfrm>
              <a:off x="1016351" y="1858070"/>
              <a:ext cx="764516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CO" sz="1600" b="1" dirty="0">
                  <a:ln>
                    <a:solidFill>
                      <a:srgbClr val="0000FF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es-ES" sz="2000" b="1" dirty="0">
                  <a:ln>
                    <a:solidFill>
                      <a:srgbClr val="0000FF"/>
                    </a:solidFill>
                  </a:ln>
                  <a:solidFill>
                    <a:schemeClr val="bg2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 R A  C R I S T I A N A</a:t>
              </a:r>
              <a:endParaRPr lang="es-CO" sz="1600" b="1" dirty="0">
                <a:ln>
                  <a:solidFill>
                    <a:srgbClr val="0000FF"/>
                  </a:solidFill>
                </a:ln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BDA75F57-7033-4E82-B5D8-DEAB3FD72F02}"/>
                </a:ext>
              </a:extLst>
            </p:cNvPr>
            <p:cNvCxnSpPr>
              <a:cxnSpLocks/>
            </p:cNvCxnSpPr>
            <p:nvPr/>
          </p:nvCxnSpPr>
          <p:spPr>
            <a:xfrm>
              <a:off x="2045852" y="1744250"/>
              <a:ext cx="0" cy="58961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C4C03817-9328-49CB-96E0-012FCB8B2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37662" y="2993484"/>
              <a:ext cx="1" cy="763851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620C7F22-8E98-4B7C-900C-C3EEEA6A51B5}"/>
                </a:ext>
              </a:extLst>
            </p:cNvPr>
            <p:cNvCxnSpPr>
              <a:cxnSpLocks/>
            </p:cNvCxnSpPr>
            <p:nvPr/>
          </p:nvCxnSpPr>
          <p:spPr>
            <a:xfrm>
              <a:off x="7042093" y="1706851"/>
              <a:ext cx="0" cy="627017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AC7818ED-0410-4E61-BF79-A7185EA8FA12}"/>
                </a:ext>
              </a:extLst>
            </p:cNvPr>
            <p:cNvSpPr txBox="1"/>
            <p:nvPr/>
          </p:nvSpPr>
          <p:spPr>
            <a:xfrm>
              <a:off x="1038424" y="1314294"/>
              <a:ext cx="2200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19 de agosto</a:t>
              </a:r>
              <a:endParaRPr lang="es-CO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57D89022-8AE0-4C8A-B4CC-2F20310D5C04}"/>
                </a:ext>
              </a:extLst>
            </p:cNvPr>
            <p:cNvSpPr txBox="1"/>
            <p:nvPr/>
          </p:nvSpPr>
          <p:spPr>
            <a:xfrm>
              <a:off x="1533918" y="3742679"/>
              <a:ext cx="500049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s-CO" sz="2800" b="1" dirty="0">
                  <a:solidFill>
                    <a:prstClr val="black"/>
                  </a:solidFill>
                </a:rPr>
                <a:t>  </a:t>
              </a:r>
              <a:r>
                <a:rPr lang="es-ES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Inicio del reinado de Tiberio César (reinó del 14 al 37 DC).</a:t>
              </a:r>
              <a:endParaRPr lang="es-CO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40A7D23-BE0E-4D2E-88E5-8D6CF111ADFF}"/>
                </a:ext>
              </a:extLst>
            </p:cNvPr>
            <p:cNvSpPr txBox="1"/>
            <p:nvPr/>
          </p:nvSpPr>
          <p:spPr>
            <a:xfrm>
              <a:off x="5775111" y="1300615"/>
              <a:ext cx="3169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El bautismo de Jesús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5496D4DC-4CB0-4A2B-A413-1A153B0C1A46}"/>
                </a:ext>
              </a:extLst>
            </p:cNvPr>
            <p:cNvSpPr txBox="1"/>
            <p:nvPr/>
          </p:nvSpPr>
          <p:spPr>
            <a:xfrm>
              <a:off x="1865406" y="3488325"/>
              <a:ext cx="18212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sz="1600" b="1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  </a:t>
              </a:r>
              <a:r>
                <a:rPr lang="es-CO" sz="2400" b="1" dirty="0">
                  <a:solidFill>
                    <a:srgbClr val="FF0000"/>
                  </a:solidFill>
                </a:rPr>
                <a:t>1° di Tisrhi</a:t>
              </a:r>
              <a:endParaRPr lang="es-CO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CD3D5EBF-1EAC-48CA-8848-FE3EB0ED92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62941" y="3001516"/>
              <a:ext cx="0" cy="49705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CuadroTexto 11">
              <a:extLst>
                <a:ext uri="{FF2B5EF4-FFF2-40B4-BE49-F238E27FC236}">
                  <a16:creationId xmlns:a16="http://schemas.microsoft.com/office/drawing/2014/main" id="{C55850C9-217F-4622-A5FA-9B9DC88AAC6B}"/>
                </a:ext>
              </a:extLst>
            </p:cNvPr>
            <p:cNvSpPr txBox="1"/>
            <p:nvPr/>
          </p:nvSpPr>
          <p:spPr>
            <a:xfrm>
              <a:off x="1038424" y="1310312"/>
              <a:ext cx="2200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s-CO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</a:t>
              </a:r>
              <a:r>
                <a:rPr lang="es-CO" sz="2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19 de agosto</a:t>
              </a:r>
              <a:endParaRPr lang="es-CO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Rectángulo 2">
            <a:extLst>
              <a:ext uri="{FF2B5EF4-FFF2-40B4-BE49-F238E27FC236}">
                <a16:creationId xmlns:a16="http://schemas.microsoft.com/office/drawing/2014/main" id="{548B53D6-3104-4586-80AA-F0986C708B3E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2B44267-AD9B-461F-B9AC-6B0A657697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67" y="3144130"/>
            <a:ext cx="1351804" cy="1931149"/>
          </a:xfrm>
          <a:prstGeom prst="rect">
            <a:avLst/>
          </a:prstGeom>
        </p:spPr>
      </p:pic>
      <p:sp>
        <p:nvSpPr>
          <p:cNvPr id="22" name="Rectángulo 7">
            <a:extLst>
              <a:ext uri="{FF2B5EF4-FFF2-40B4-BE49-F238E27FC236}">
                <a16:creationId xmlns:a16="http://schemas.microsoft.com/office/drawing/2014/main" id="{74D1E833-46AF-4ECC-BDEF-B1992674EB36}"/>
              </a:ext>
            </a:extLst>
          </p:cNvPr>
          <p:cNvSpPr/>
          <p:nvPr/>
        </p:nvSpPr>
        <p:spPr>
          <a:xfrm>
            <a:off x="3103580" y="564467"/>
            <a:ext cx="6130276" cy="584775"/>
          </a:xfrm>
          <a:prstGeom prst="rect">
            <a:avLst/>
          </a:prstGeom>
          <a:solidFill>
            <a:srgbClr val="C000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it-IT" sz="3200" dirty="0">
                <a:latin typeface="Bahnschrift SemiBold Condensed" panose="020B0502040204020203" pitchFamily="34" charset="0"/>
              </a:rPr>
              <a:t>El </a:t>
            </a:r>
            <a:r>
              <a:rPr lang="it-IT" sz="3200" dirty="0" err="1">
                <a:latin typeface="Bahnschrift SemiBold Condensed" panose="020B0502040204020203" pitchFamily="34" charset="0"/>
              </a:rPr>
              <a:t>año</a:t>
            </a:r>
            <a:r>
              <a:rPr lang="it-IT" sz="3200" dirty="0">
                <a:latin typeface="Bahnschrift SemiBold Condensed" panose="020B0502040204020203" pitchFamily="34" charset="0"/>
              </a:rPr>
              <a:t> decimoquinto de Tiberio </a:t>
            </a:r>
            <a:r>
              <a:rPr lang="it-IT" sz="3200" dirty="0" err="1">
                <a:latin typeface="Bahnschrift SemiBold Condensed" panose="020B0502040204020203" pitchFamily="34" charset="0"/>
              </a:rPr>
              <a:t>César</a:t>
            </a:r>
            <a:endParaRPr lang="es-CO" sz="3200" kern="0" dirty="0">
              <a:ln w="19050">
                <a:solidFill>
                  <a:srgbClr val="FF0000"/>
                </a:solidFill>
              </a:ln>
              <a:latin typeface="Bahnschrift SemiBold Condensed" panose="020B0502040204020203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346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2"/>
    </mc:Choice>
    <mc:Fallback xmlns="">
      <p:transition spd="slow" advTm="25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accent5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0794" y="1954848"/>
            <a:ext cx="7910410" cy="954107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profecía de las 70 semanas de Daniel 9 </a:t>
            </a:r>
          </a:p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nos da la clave para saber el año de la crucifixión.</a:t>
            </a:r>
            <a:endParaRPr lang="es-CO" sz="2800" i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568BC8-A35A-441F-B4B8-E42703695178}"/>
              </a:ext>
            </a:extLst>
          </p:cNvPr>
          <p:cNvSpPr/>
          <p:nvPr/>
        </p:nvSpPr>
        <p:spPr>
          <a:xfrm>
            <a:off x="2140794" y="3170581"/>
            <a:ext cx="7910410" cy="310854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rgbClr val="0000CC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“Setenta semanas están determinadas sobre tu pueblo y sobre tu santa ciudad, para terminar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prevaricación, y poner fin al pecado,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expiar la iniquidad, para traer la justicia perdurable, y sellar la visión y la profecía, </a:t>
            </a:r>
          </a:p>
          <a:p>
            <a:pPr algn="ctr" defTabSz="914400"/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 ungir al Santo de los santos”. </a:t>
            </a:r>
          </a:p>
          <a:p>
            <a:pPr algn="ctr" defTabSz="914400"/>
            <a:r>
              <a:rPr lang="es-ES_tradnl" b="1" dirty="0"/>
              <a:t>Daniel 9:24</a:t>
            </a:r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D8F398CF-AB09-40A4-9861-E774B3AA2BBF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E7A24780-1F56-4C77-A253-D9F05432D8E5}"/>
              </a:ext>
            </a:extLst>
          </p:cNvPr>
          <p:cNvSpPr/>
          <p:nvPr/>
        </p:nvSpPr>
        <p:spPr>
          <a:xfrm>
            <a:off x="2140794" y="617585"/>
            <a:ext cx="7910411" cy="1077218"/>
          </a:xfrm>
          <a:prstGeom prst="rect">
            <a:avLst/>
          </a:prstGeom>
          <a:solidFill>
            <a:srgbClr val="009900"/>
          </a:solidFill>
          <a:ln w="38100" cap="rnd" cmpd="sng" algn="ctr">
            <a:solidFill>
              <a:srgbClr val="0000CC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5: Si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Jesús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fue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bautezado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en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el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año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27,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  <a:cs typeface="Calibri" panose="020F0502020204030204" pitchFamily="34" charset="0"/>
              </a:rPr>
              <a:t>¿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en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qué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año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fue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crucificado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3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37">
        <p:fade/>
      </p:transition>
    </mc:Choice>
    <mc:Fallback xmlns="">
      <p:transition spd="med" advTm="23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47000">
              <a:srgbClr val="92D050"/>
            </a:gs>
            <a:gs pos="69000">
              <a:schemeClr val="accent5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88772" y="2337178"/>
            <a:ext cx="6770914" cy="1384995"/>
          </a:xfrm>
          <a:prstGeom prst="rect">
            <a:avLst/>
          </a:prstGeom>
          <a:solidFill>
            <a:srgbClr val="FFFF99"/>
          </a:solidFill>
          <a:ln w="38100" cap="rnd" cmpd="sng" algn="ctr">
            <a:solidFill>
              <a:srgbClr val="FF0000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s-CO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 un período profético dado para Israel, que incluye la vida terrenal de Jesús desde su nacimiento hasta su ascensión.</a:t>
            </a:r>
            <a:endParaRPr lang="es-CO" sz="2800" i="1" kern="0" dirty="0">
              <a:ln w="19050">
                <a:solidFill>
                  <a:srgbClr val="FF0000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C44EA0-6A30-47A4-B619-0A806B67C3D8}"/>
              </a:ext>
            </a:extLst>
          </p:cNvPr>
          <p:cNvSpPr/>
          <p:nvPr/>
        </p:nvSpPr>
        <p:spPr>
          <a:xfrm>
            <a:off x="2688772" y="4055149"/>
            <a:ext cx="6770914" cy="1661993"/>
          </a:xfrm>
          <a:prstGeom prst="rect">
            <a:avLst/>
          </a:prstGeom>
          <a:solidFill>
            <a:srgbClr val="FFFF99"/>
          </a:solidFill>
          <a:ln w="38100">
            <a:solidFill>
              <a:srgbClr val="0000CC"/>
            </a:solidFill>
          </a:ln>
          <a:effectLst>
            <a:outerShdw sx="1000" sy="1000" rotWithShape="0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semanas de 7 días cada una son 490 días. Aplicando el principio “</a:t>
            </a:r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día por año</a:t>
            </a:r>
            <a:r>
              <a:rPr lang="es-ES_tradnl" sz="2800" kern="0" dirty="0">
                <a:ln w="1905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s-ES_tradnl" sz="2800" kern="0" dirty="0">
              <a:ln w="19050">
                <a:solidFill>
                  <a:srgbClr val="0000FF"/>
                </a:solidFill>
              </a:ln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914400"/>
            <a:r>
              <a:rPr lang="es-ES_tradnl" sz="2800" kern="0" dirty="0">
                <a:ln w="19050">
                  <a:solidFill>
                    <a:srgbClr val="FF0000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490 días son en realidad 490 años.</a:t>
            </a:r>
          </a:p>
          <a:p>
            <a:pPr algn="ctr" defTabSz="914400"/>
            <a:r>
              <a:rPr lang="es-ES_tradnl" b="1" dirty="0"/>
              <a:t>Números 14:34; Ezequiel 4:6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BA8A1AD0-0C4B-48DB-8846-EC587B7CD2F7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9" name="Rectángulo 7">
            <a:extLst>
              <a:ext uri="{FF2B5EF4-FFF2-40B4-BE49-F238E27FC236}">
                <a16:creationId xmlns:a16="http://schemas.microsoft.com/office/drawing/2014/main" id="{FE0A5724-23A5-4684-9DC7-964FC495CF0B}"/>
              </a:ext>
            </a:extLst>
          </p:cNvPr>
          <p:cNvSpPr/>
          <p:nvPr/>
        </p:nvSpPr>
        <p:spPr>
          <a:xfrm>
            <a:off x="2688772" y="923376"/>
            <a:ext cx="6770914" cy="1077218"/>
          </a:xfrm>
          <a:prstGeom prst="rect">
            <a:avLst/>
          </a:prstGeom>
          <a:solidFill>
            <a:srgbClr val="009900"/>
          </a:solidFill>
          <a:ln w="38100" cap="rnd" cmpd="sng" algn="ctr">
            <a:solidFill>
              <a:srgbClr val="0000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6: </a:t>
            </a:r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¿Qué tienen que ver las 70 semanas con el año de la crucifixión?</a:t>
            </a:r>
            <a:endParaRPr lang="it-IT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8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532">
        <p:fade/>
      </p:transition>
    </mc:Choice>
    <mc:Fallback xmlns="">
      <p:transition spd="med" advTm="20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29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1A604E1C-2686-4BD8-9501-D34C2A262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83" y="4087884"/>
            <a:ext cx="6710083" cy="2246769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rgbClr val="2121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"Desde la salida de la orden”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Se refiere al decreto dado por Artajerjes rey de Persia en el año 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457 AC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.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909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b="1" dirty="0"/>
              <a:t>Esdras 7:11-26. </a:t>
            </a: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Y que se puso en ejecución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en el otoño de ese mismo año.</a:t>
            </a:r>
            <a:r>
              <a:rPr lang="es-CO" sz="2800" kern="0" spc="50" dirty="0">
                <a:ln w="19050" cmpd="sng">
                  <a:solidFill>
                    <a:srgbClr val="2121FF"/>
                  </a:solidFill>
                  <a:prstDash val="solid"/>
                </a:ln>
                <a:solidFill>
                  <a:srgbClr val="2121FF"/>
                </a:solidFill>
                <a:effectLst>
                  <a:glow>
                    <a:srgbClr val="4F81BD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b="1" dirty="0"/>
              <a:t>Esdras 7:8</a:t>
            </a:r>
            <a:endParaRPr lang="es-CO" b="1" kern="0" dirty="0">
              <a:ln w="190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>
                  <a:srgbClr val="4F81BD"/>
                </a:glo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D154D0E-8118-4BEE-97D0-A831D1742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83" y="2109287"/>
            <a:ext cx="6710082" cy="1815882"/>
          </a:xfrm>
          <a:prstGeom prst="rect">
            <a:avLst/>
          </a:prstGeom>
          <a:solidFill>
            <a:srgbClr val="FFFFB9"/>
          </a:solidFill>
          <a:ln w="38100" cap="flat" cmpd="sng" algn="ctr">
            <a:solidFill>
              <a:srgbClr val="00AC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“Sabe, pues, y entiende, que </a:t>
            </a: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desde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la salida de la orden 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para restaurar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y edificar a Jerusalén </a:t>
            </a:r>
            <a:r>
              <a:rPr lang="es-CO" sz="2800" kern="0" spc="50" dirty="0">
                <a:ln w="19050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hasta </a:t>
            </a:r>
          </a:p>
          <a:p>
            <a:pPr algn="ctr" defTabSz="914400">
              <a:defRPr/>
            </a:pPr>
            <a:r>
              <a:rPr lang="es-CO" sz="2800" kern="0" spc="50" dirty="0">
                <a:ln w="19050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el Mesías</a:t>
            </a:r>
            <a:r>
              <a:rPr lang="es-CO" sz="2800" kern="0" spc="50" dirty="0">
                <a:ln w="19050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</a:t>
            </a:r>
            <a:r>
              <a:rPr lang="es-CO" sz="2800" kern="0" spc="50" dirty="0">
                <a:ln w="19050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Príncipe,</a:t>
            </a:r>
            <a:r>
              <a:rPr lang="es-CO" sz="2800" kern="0" spc="50" dirty="0">
                <a:ln w="19050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glow>
                    <a:prstClr val="black"/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  <a:cs typeface="Aharoni" pitchFamily="2" charset="-79"/>
              </a:rPr>
              <a:t> …”. </a:t>
            </a:r>
            <a:r>
              <a:rPr lang="es-CO" b="1" dirty="0"/>
              <a:t>Daniel 9:25 </a:t>
            </a:r>
            <a:endParaRPr lang="es-ES" sz="2800" b="1" kern="0" spc="50" dirty="0">
              <a:ln w="19050" cmpd="sng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Aharoni" pitchFamily="2" charset="-79"/>
            </a:endParaRP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id="{E431B58F-8E3F-48BD-B8FE-74D1A76EF996}"/>
              </a:ext>
            </a:extLst>
          </p:cNvPr>
          <p:cNvSpPr/>
          <p:nvPr/>
        </p:nvSpPr>
        <p:spPr>
          <a:xfrm>
            <a:off x="10201855" y="0"/>
            <a:ext cx="413895" cy="523348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s-ES" sz="2801" b="1" dirty="0">
                <a:solidFill>
                  <a:prstClr val="white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B485601-7E07-4CC2-AF4B-E1A91BFBB2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83" y="869355"/>
            <a:ext cx="6710082" cy="1077218"/>
          </a:xfrm>
          <a:prstGeom prst="rect">
            <a:avLst/>
          </a:prstGeom>
          <a:solidFill>
            <a:srgbClr val="009900"/>
          </a:solidFill>
          <a:ln w="38100" cap="flat" cmpd="sng" algn="ctr">
            <a:solidFill>
              <a:srgbClr val="0000CC"/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Pregunta</a:t>
            </a:r>
            <a:r>
              <a:rPr lang="it-IT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7: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¿Cuándo empiezan las 70 semanas?</a:t>
            </a:r>
            <a:endParaRPr lang="it-IT" sz="3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19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633">
        <p:fade/>
      </p:transition>
    </mc:Choice>
    <mc:Fallback xmlns="">
      <p:transition spd="med" advTm="236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4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4.4|4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9|3.6|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9|4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9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4.7|4|6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1_Celestiale">
  <a:themeElements>
    <a:clrScheme name="Celestial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4.xml><?xml version="1.0" encoding="utf-8"?>
<a:theme xmlns:a="http://schemas.openxmlformats.org/drawingml/2006/main" name="2_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10805</TotalTime>
  <Words>2100</Words>
  <Application>Microsoft Office PowerPoint</Application>
  <PresentationFormat>Widescreen</PresentationFormat>
  <Paragraphs>302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26</vt:i4>
      </vt:variant>
    </vt:vector>
  </HeadingPairs>
  <TitlesOfParts>
    <vt:vector size="41" baseType="lpstr">
      <vt:lpstr>Aharoni</vt:lpstr>
      <vt:lpstr>Arial</vt:lpstr>
      <vt:lpstr>Arial Narrow</vt:lpstr>
      <vt:lpstr>Bahnschrift Light SemiCondensed</vt:lpstr>
      <vt:lpstr>Bahnschrift SemiBold Condensed</vt:lpstr>
      <vt:lpstr>Calibri</vt:lpstr>
      <vt:lpstr>Calibri Light</vt:lpstr>
      <vt:lpstr>Cambria</vt:lpstr>
      <vt:lpstr>Tahoma</vt:lpstr>
      <vt:lpstr>Times New Roman</vt:lpstr>
      <vt:lpstr>Vijaya</vt:lpstr>
      <vt:lpstr>Tema de Office</vt:lpstr>
      <vt:lpstr>Celestiale</vt:lpstr>
      <vt:lpstr>1_Celestiale</vt:lpstr>
      <vt:lpstr>2_Celestiale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www.letteraperta.it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Ernesto Garcia + P. Luisetti</dc:creator>
  <cp:lastModifiedBy>Pierino</cp:lastModifiedBy>
  <cp:revision>67</cp:revision>
  <dcterms:created xsi:type="dcterms:W3CDTF">2014-07-08T15:57:29Z</dcterms:created>
  <dcterms:modified xsi:type="dcterms:W3CDTF">2018-10-13T19:00:56Z</dcterms:modified>
</cp:coreProperties>
</file>